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7"/>
  </p:notesMasterIdLst>
  <p:handoutMasterIdLst>
    <p:handoutMasterId r:id="rId48"/>
  </p:handoutMasterIdLst>
  <p:sldIdLst>
    <p:sldId id="256" r:id="rId6"/>
    <p:sldId id="257" r:id="rId7"/>
    <p:sldId id="266" r:id="rId8"/>
    <p:sldId id="267" r:id="rId9"/>
    <p:sldId id="268" r:id="rId10"/>
    <p:sldId id="269" r:id="rId11"/>
    <p:sldId id="270" r:id="rId12"/>
    <p:sldId id="271" r:id="rId13"/>
    <p:sldId id="277" r:id="rId14"/>
    <p:sldId id="278" r:id="rId15"/>
    <p:sldId id="279" r:id="rId16"/>
    <p:sldId id="281" r:id="rId17"/>
    <p:sldId id="282" r:id="rId18"/>
    <p:sldId id="283" r:id="rId19"/>
    <p:sldId id="285" r:id="rId20"/>
    <p:sldId id="284" r:id="rId21"/>
    <p:sldId id="275" r:id="rId22"/>
    <p:sldId id="276" r:id="rId23"/>
    <p:sldId id="287" r:id="rId24"/>
    <p:sldId id="288" r:id="rId25"/>
    <p:sldId id="289" r:id="rId26"/>
    <p:sldId id="290" r:id="rId27"/>
    <p:sldId id="291" r:id="rId28"/>
    <p:sldId id="292" r:id="rId29"/>
    <p:sldId id="293" r:id="rId30"/>
    <p:sldId id="294" r:id="rId31"/>
    <p:sldId id="295" r:id="rId32"/>
    <p:sldId id="304" r:id="rId33"/>
    <p:sldId id="305" r:id="rId34"/>
    <p:sldId id="306" r:id="rId35"/>
    <p:sldId id="310" r:id="rId36"/>
    <p:sldId id="308" r:id="rId37"/>
    <p:sldId id="311" r:id="rId38"/>
    <p:sldId id="314" r:id="rId39"/>
    <p:sldId id="312" r:id="rId40"/>
    <p:sldId id="313" r:id="rId41"/>
    <p:sldId id="315" r:id="rId42"/>
    <p:sldId id="298" r:id="rId43"/>
    <p:sldId id="299" r:id="rId44"/>
    <p:sldId id="300" r:id="rId45"/>
    <p:sldId id="301" r:id="rId46"/>
  </p:sldIdLst>
  <p:sldSz cx="16256000" cy="9144000"/>
  <p:notesSz cx="6858000" cy="9144000"/>
  <p:defaultText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84" autoAdjust="0"/>
    <p:restoredTop sz="67041" autoAdjust="0"/>
  </p:normalViewPr>
  <p:slideViewPr>
    <p:cSldViewPr snapToGrid="0">
      <p:cViewPr>
        <p:scale>
          <a:sx n="80" d="100"/>
          <a:sy n="80" d="100"/>
        </p:scale>
        <p:origin x="296" y="464"/>
      </p:cViewPr>
      <p:guideLst>
        <p:guide orient="horz" pos="2880"/>
        <p:guide pos="5120"/>
      </p:guideLst>
    </p:cSldViewPr>
  </p:slideViewPr>
  <p:outlineViewPr>
    <p:cViewPr>
      <p:scale>
        <a:sx n="33" d="100"/>
        <a:sy n="33" d="100"/>
      </p:scale>
      <p:origin x="0" y="30336"/>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slide" Target="slides/slide41.xml"/><Relationship Id="rId47" Type="http://schemas.openxmlformats.org/officeDocument/2006/relationships/notesMaster" Target="notesMasters/notesMaster1.xml"/><Relationship Id="rId48" Type="http://schemas.openxmlformats.org/officeDocument/2006/relationships/handoutMaster" Target="handoutMasters/handoutMaster1.xml"/><Relationship Id="rId49" Type="http://schemas.openxmlformats.org/officeDocument/2006/relationships/presProps" Target="presProp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50" Type="http://schemas.openxmlformats.org/officeDocument/2006/relationships/viewProps" Target="viewProps.xml"/><Relationship Id="rId51" Type="http://schemas.openxmlformats.org/officeDocument/2006/relationships/theme" Target="theme/theme1.xml"/><Relationship Id="rId52" Type="http://schemas.openxmlformats.org/officeDocument/2006/relationships/tableStyles" Target="tableStyles.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2015-12-21</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2.png>
</file>

<file path=ppt/media/image1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09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1" indent="-141099"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05"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63" indent="-195774"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34"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726" algn="l" defTabSz="1219090" rtl="0" eaLnBrk="1" latinLnBrk="0" hangingPunct="1">
      <a:defRPr sz="1600" kern="1200">
        <a:solidFill>
          <a:schemeClr val="tx1"/>
        </a:solidFill>
        <a:latin typeface="+mn-lt"/>
        <a:ea typeface="+mn-ea"/>
        <a:cs typeface="+mn-cs"/>
      </a:defRPr>
    </a:lvl6pPr>
    <a:lvl7pPr marL="3657271" algn="l" defTabSz="1219090" rtl="0" eaLnBrk="1" latinLnBrk="0" hangingPunct="1">
      <a:defRPr sz="1600" kern="1200">
        <a:solidFill>
          <a:schemeClr val="tx1"/>
        </a:solidFill>
        <a:latin typeface="+mn-lt"/>
        <a:ea typeface="+mn-ea"/>
        <a:cs typeface="+mn-cs"/>
      </a:defRPr>
    </a:lvl7pPr>
    <a:lvl8pPr marL="4266816" algn="l" defTabSz="1219090" rtl="0" eaLnBrk="1" latinLnBrk="0" hangingPunct="1">
      <a:defRPr sz="1600" kern="1200">
        <a:solidFill>
          <a:schemeClr val="tx1"/>
        </a:solidFill>
        <a:latin typeface="+mn-lt"/>
        <a:ea typeface="+mn-ea"/>
        <a:cs typeface="+mn-cs"/>
      </a:defRPr>
    </a:lvl8pPr>
    <a:lvl9pPr marL="4876361" algn="l" defTabSz="121909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300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your editor 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endParaRPr lang="en-US" dirty="0" smtClean="0"/>
          </a:p>
          <a:p>
            <a:pPr marL="228600" indent="-228600">
              <a:buAutoNum type="arabicPeriod"/>
            </a:pPr>
            <a:r>
              <a:rPr lang="en-US" dirty="0" smtClean="0"/>
              <a:t>Save the file</a:t>
            </a:r>
            <a:r>
              <a:rPr lang="en-US" baseline="0" dirty="0" smtClean="0"/>
              <a:t> and r</a:t>
            </a:r>
            <a:r>
              <a:rPr lang="en-US" dirty="0" smtClean="0"/>
              <a:t>eturn to </a:t>
            </a:r>
            <a:r>
              <a:rPr lang="en-US" dirty="0" smtClean="0"/>
              <a:t>the</a:t>
            </a:r>
            <a:r>
              <a:rPr lang="en-US" baseline="0" dirty="0" smtClean="0"/>
              <a:t> command prompt.</a:t>
            </a:r>
            <a:endParaRPr lang="en-US" dirty="0" smtClean="0"/>
          </a:p>
          <a:p>
            <a:pPr marL="228600" indent="-228600">
              <a:buAutoNum type="arabicPeriod"/>
            </a:pPr>
            <a:endParaRPr lang="en-US" dirty="0" smtClean="0"/>
          </a:p>
          <a:p>
            <a:pPr marL="0" indent="0">
              <a:buNone/>
            </a:pPr>
            <a:r>
              <a:rPr lang="en-US" dirty="0" smtClean="0"/>
              <a:t>Instructor Note: The default action is to create the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Type the specified command</a:t>
            </a:r>
            <a:r>
              <a:rPr lang="en-US" b="0" baseline="0" dirty="0" smtClean="0"/>
              <a:t> </a:t>
            </a:r>
            <a:r>
              <a:rPr lang="en-US" baseline="0" dirty="0" smtClean="0"/>
              <a:t>to apply the recipe file. Y</a:t>
            </a:r>
            <a:r>
              <a:rPr lang="en-US" dirty="0" smtClean="0"/>
              <a:t>ou should see that a file named 'hello.txt' was created and the contents updated to include your 'Hello, world!' text.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The </a:t>
            </a:r>
            <a:r>
              <a:rPr lang="en-US" baseline="0" dirty="0" smtClean="0"/>
              <a:t>output that shows the contents of the file have been modified is being displayed in a format similar to a git diff (http://</a:t>
            </a:r>
            <a:r>
              <a:rPr lang="en-US" baseline="0" dirty="0" err="1" smtClean="0"/>
              <a:t>stackoverflow.com</a:t>
            </a:r>
            <a:r>
              <a:rPr lang="en-US" baseline="0" dirty="0" smtClean="0"/>
              <a:t>/questions/2529441/how-to-read-the-output-from-git-diff).</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Lets look at the</a:t>
            </a:r>
            <a:r>
              <a:rPr lang="en-US" baseline="0" dirty="0" smtClean="0"/>
              <a:t> contents of the</a:t>
            </a:r>
            <a:r>
              <a:rPr lang="en-US" dirty="0" smtClean="0"/>
              <a:t> '</a:t>
            </a:r>
            <a:r>
              <a:rPr lang="en-US" dirty="0" err="1" smtClean="0"/>
              <a:t>hello.txt</a:t>
            </a:r>
            <a:r>
              <a:rPr lang="en-US" dirty="0" smtClean="0"/>
              <a:t>' file</a:t>
            </a:r>
            <a:r>
              <a:rPr lang="en-US" baseline="0" dirty="0" smtClean="0"/>
              <a:t> to prove that it was created and the contents of file is what we wrote in the recipe.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What happens when I run the command again?</a:t>
            </a:r>
          </a:p>
          <a:p>
            <a:endParaRPr lang="en-US" sz="1200" dirty="0" smtClean="0"/>
          </a:p>
          <a:p>
            <a:r>
              <a:rPr lang="en-US" sz="1200" dirty="0" smtClean="0"/>
              <a:t>Again, before you run the command -- think about it. What are your expectations now from the last time you ran it? What will the output look like?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of course, what would happen if the file was removed?</a:t>
            </a:r>
          </a:p>
          <a:p>
            <a:endParaRPr lang="en-US" dirty="0" smtClean="0"/>
          </a:p>
          <a:p>
            <a:r>
              <a:rPr lang="en-US" dirty="0" smtClean="0"/>
              <a:t>At this point you hopefully you are starting to understand the concept of test and repair.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Modify the contents of '</a:t>
            </a:r>
            <a:r>
              <a:rPr lang="en-US" sz="1200" dirty="0" err="1" smtClean="0"/>
              <a:t>hello.txt</a:t>
            </a:r>
            <a:r>
              <a:rPr lang="en-US" sz="1200" dirty="0" smtClean="0"/>
              <a:t>'. Save the file with the new contents.</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think about what will</a:t>
            </a:r>
            <a:r>
              <a:rPr lang="en-US" sz="1200" baseline="0" dirty="0" smtClean="0"/>
              <a:t> </a:t>
            </a:r>
            <a:r>
              <a:rPr lang="en-US" sz="1200" dirty="0" smtClean="0"/>
              <a:t>happen if you applied this recipe file again.</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use `chef-apply</a:t>
            </a:r>
            <a:r>
              <a:rPr lang="en-US" sz="1200" baseline="0" dirty="0" smtClean="0"/>
              <a:t>` to </a:t>
            </a:r>
            <a:r>
              <a:rPr lang="en-US" sz="1200" dirty="0" smtClean="0"/>
              <a:t>apply the</a:t>
            </a:r>
            <a:r>
              <a:rPr lang="en-US" sz="1200" baseline="0" dirty="0" smtClean="0"/>
              <a:t> recipe file again.</a:t>
            </a:r>
            <a:endParaRPr lang="en-US" sz="1200" dirty="0" smtClean="0"/>
          </a:p>
          <a:p>
            <a:endParaRPr lang="en-US" sz="1200"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Instructor</a:t>
            </a:r>
            <a:r>
              <a:rPr lang="en-US" baseline="0" dirty="0" smtClean="0"/>
              <a:t> Note: Allow 5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Test and repair means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a:t>
            </a:r>
            <a:r>
              <a:rPr lang="en-US" dirty="0" smtClean="0"/>
              <a:t>file is already</a:t>
            </a:r>
            <a:r>
              <a:rPr lang="en-US" baseline="0" dirty="0" smtClean="0"/>
              <a:t> created and not modified</a:t>
            </a:r>
            <a:r>
              <a:rPr lang="en-US" dirty="0" smtClean="0"/>
              <a:t>, </a:t>
            </a:r>
            <a:r>
              <a:rPr lang="en-US" dirty="0" smtClean="0"/>
              <a:t>then the resource does not need to take action.</a:t>
            </a:r>
          </a:p>
          <a:p>
            <a:endParaRPr lang="en-US" dirty="0" smtClean="0"/>
          </a:p>
          <a:p>
            <a:r>
              <a:rPr lang="en-US" dirty="0" smtClean="0"/>
              <a:t>If the </a:t>
            </a:r>
            <a:r>
              <a:rPr lang="en-US" dirty="0" smtClean="0"/>
              <a:t>file is not created, </a:t>
            </a:r>
            <a:r>
              <a:rPr lang="en-US" dirty="0" smtClean="0"/>
              <a:t>then the resource NEEDS to take action to </a:t>
            </a:r>
            <a:r>
              <a:rPr lang="en-US" dirty="0" smtClean="0"/>
              <a:t>create the file.</a:t>
            </a:r>
            <a:endParaRPr lang="en-US" baseline="0" dirty="0" smtClean="0"/>
          </a:p>
          <a:p>
            <a:r>
              <a:rPr lang="en-US" baseline="0" dirty="0" smtClean="0"/>
              <a:t>If the file is not in the desire state, then the resource NEEDS to take action to modify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recipe</a:t>
            </a:r>
            <a:r>
              <a:rPr lang="en-US" baseline="0"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packages on a virtual workstation, use the 'chef-apply' command, create a basic Chef recipe file and define Chef Resources.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attributes</a:t>
            </a:r>
            <a:r>
              <a:rPr lang="en-US" baseline="0" dirty="0" smtClean="0"/>
              <a:t> </a:t>
            </a:r>
            <a:r>
              <a:rPr lang="en-US" dirty="0" smtClean="0"/>
              <a:t>to our resource.</a:t>
            </a:r>
          </a:p>
          <a:p>
            <a:endParaRPr lang="en-US" dirty="0" smtClean="0"/>
          </a:p>
          <a:p>
            <a:r>
              <a:rPr lang="en-US" dirty="0" smtClean="0"/>
              <a:t>The contents of this block contains attributes (and other things) that help describe the state of the resource. In this instance, </a:t>
            </a:r>
            <a:r>
              <a:rPr lang="en-US" smtClean="0"/>
              <a:t>the content attribute </a:t>
            </a:r>
            <a:r>
              <a:rPr lang="en-US" dirty="0" smtClean="0"/>
              <a:t>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Find </a:t>
            </a:r>
            <a:r>
              <a:rPr lang="en-US" dirty="0" smtClean="0"/>
              <a:t>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a:t>
            </a:r>
            <a:r>
              <a:rPr lang="en-US" dirty="0" smtClean="0"/>
              <a:t>find the default one.</a:t>
            </a:r>
            <a:endParaRPr lang="en-US" dirty="0" smtClean="0"/>
          </a:p>
          <a:p>
            <a:pPr marL="228600" indent="-228600">
              <a:buAutoNum type="arabicPeriod"/>
            </a:pPr>
            <a:r>
              <a:rPr lang="en-US" dirty="0" smtClean="0"/>
              <a:t>Find the list of attributes and find </a:t>
            </a:r>
            <a:r>
              <a:rPr lang="en-US" dirty="0" smtClean="0"/>
              <a:t>the</a:t>
            </a:r>
            <a:r>
              <a:rPr lang="en-US" baseline="0" dirty="0" smtClean="0"/>
              <a:t> 'rights' attribute and read a little about it.</a:t>
            </a:r>
            <a:endParaRPr lang="en-US" dirty="0" smtClean="0"/>
          </a:p>
          <a:p>
            <a:endParaRPr lang="en-US" dirty="0" smtClean="0"/>
          </a:p>
          <a:p>
            <a:r>
              <a:rPr lang="en-US" dirty="0" smtClean="0"/>
              <a:t>The reason for doing this is that we want you </a:t>
            </a:r>
            <a:r>
              <a:rPr lang="en-US" dirty="0" smtClean="0"/>
              <a:t>to</a:t>
            </a:r>
            <a:r>
              <a:rPr lang="en-US" baseline="0" dirty="0" smtClean="0"/>
              <a:t> update the file </a:t>
            </a:r>
            <a:r>
              <a:rPr lang="en-US" dirty="0" smtClean="0"/>
              <a:t>resource </a:t>
            </a:r>
            <a:r>
              <a:rPr lang="en-US" dirty="0" smtClean="0"/>
              <a:t>in the the</a:t>
            </a:r>
            <a:r>
              <a:rPr lang="en-US" baseline="0" dirty="0" smtClean="0"/>
              <a:t> recipe file and add the </a:t>
            </a:r>
            <a:r>
              <a:rPr lang="en-US" baseline="0" dirty="0" smtClean="0"/>
              <a:t>action and add 'read' rights for Everyone.</a:t>
            </a:r>
          </a:p>
          <a:p>
            <a:endParaRPr lang="en-US" dirty="0" smtClean="0"/>
          </a:p>
          <a:p>
            <a:r>
              <a:rPr lang="en-US" dirty="0" smtClean="0"/>
              <a:t>Instructor</a:t>
            </a:r>
            <a:r>
              <a:rPr lang="en-US" baseline="0" dirty="0" smtClean="0"/>
              <a:t> Note: Allow 10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we tend to save ourselves the keystrokes and forgo expressing them.</a:t>
            </a:r>
          </a:p>
          <a:p>
            <a:endParaRPr lang="en-US" dirty="0" smtClean="0"/>
          </a:p>
          <a:p>
            <a:r>
              <a:rPr lang="en-US" dirty="0" smtClean="0"/>
              <a:t>A</a:t>
            </a:r>
            <a:r>
              <a:rPr lang="en-US" baseline="0" dirty="0" smtClean="0"/>
              <a:t> file resource's rights attribute supports many different rights values. We want to grant Everyone read access. This will allow users that belong to the 'Everyone' group to read the contents of this file.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Creating </a:t>
            </a:r>
            <a:r>
              <a:rPr lang="en-US" dirty="0" smtClean="0"/>
              <a:t>a recipe file</a:t>
            </a:r>
          </a:p>
          <a:p>
            <a:pPr marL="171450" indent="-171450">
              <a:buFont typeface="Arial" panose="020B0604020202020204" pitchFamily="34" charset="0"/>
              <a:buChar char="•"/>
            </a:pPr>
            <a:r>
              <a:rPr lang="en-US" dirty="0" smtClean="0"/>
              <a:t>Creating a file with the file resource</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baseline="0" dirty="0" smtClean="0"/>
              <a:t>Create a recipe that defines the following resource as its policy. When you are done defining the policy apply the policy to the system.</a:t>
            </a:r>
          </a:p>
          <a:p>
            <a:pPr marL="0" indent="0">
              <a:buFont typeface="Arial" panose="020B0604020202020204" pitchFamily="34" charset="0"/>
              <a:buNone/>
            </a:pPr>
            <a:endParaRPr lang="en-US" baseline="0"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Instructor</a:t>
            </a:r>
            <a:r>
              <a:rPr lang="en-US" baseline="0" dirty="0" smtClean="0"/>
              <a:t> Note: Allow </a:t>
            </a:r>
            <a:r>
              <a:rPr lang="en-US" baseline="0" dirty="0" smtClean="0"/>
              <a:t>10 </a:t>
            </a:r>
            <a:r>
              <a:rPr lang="en-US" baseline="0" dirty="0" smtClean="0"/>
              <a:t>minutes to complete this exercise.</a:t>
            </a:r>
            <a:endParaRPr lang="en-US" dirty="0" smtClean="0"/>
          </a:p>
          <a:p>
            <a:pPr marL="0" indent="0">
              <a:buFont typeface="Arial" panose="020B0604020202020204" pitchFamily="34" charset="0"/>
              <a:buNone/>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931014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a:t>
            </a:r>
            <a:r>
              <a:rPr lang="en-US" dirty="0" smtClean="0"/>
              <a:t>So if we want to remove</a:t>
            </a:r>
            <a:r>
              <a:rPr lang="en-US" baseline="0" dirty="0" smtClean="0"/>
              <a:t> a file we need to explicitly define the action.</a:t>
            </a:r>
          </a:p>
          <a:p>
            <a:endParaRPr lang="en-US" baseline="0" dirty="0" smtClean="0"/>
          </a:p>
          <a:p>
            <a:r>
              <a:rPr lang="en-US" baseline="0" dirty="0" smtClean="0"/>
              <a:t>The following policy will delete the '</a:t>
            </a:r>
            <a:r>
              <a:rPr lang="en-US" baseline="0" dirty="0" err="1" smtClean="0"/>
              <a:t>hello.txt</a:t>
            </a:r>
            <a:r>
              <a:rPr lang="en-US" baseline="0" dirty="0" smtClean="0"/>
              <a:t>' file when applied.</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936689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Type the specified command</a:t>
            </a:r>
            <a:r>
              <a:rPr lang="en-US" b="0" baseline="0" dirty="0" smtClean="0"/>
              <a:t> </a:t>
            </a:r>
            <a:r>
              <a:rPr lang="en-US" baseline="0" dirty="0" smtClean="0"/>
              <a:t>to apply the recipe file. Y</a:t>
            </a:r>
            <a:r>
              <a:rPr lang="en-US" dirty="0" smtClean="0"/>
              <a:t>ou should see that a file named 'hello.txt' was </a:t>
            </a:r>
            <a:r>
              <a:rPr lang="en-US" dirty="0" smtClean="0"/>
              <a:t>deleted.</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833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Afterwards,</a:t>
            </a:r>
            <a:r>
              <a:rPr lang="en-US" baseline="0" dirty="0" smtClean="0"/>
              <a:t> let us </a:t>
            </a:r>
            <a:r>
              <a:rPr lang="en-US" dirty="0" smtClean="0"/>
              <a:t>look at a few examples of resources.</a:t>
            </a:r>
          </a:p>
          <a:p>
            <a:endParaRPr lang="en-US" dirty="0" smtClean="0"/>
          </a:p>
          <a:p>
            <a:r>
              <a:rPr lang="en-US" dirty="0" smtClean="0"/>
              <a:t>Instructor Note: This may sound unusual to ask people to read the documentation</a:t>
            </a:r>
            <a:r>
              <a:rPr lang="en-US" baseline="0" dirty="0" smtClean="0"/>
              <a:t> site </a:t>
            </a:r>
            <a:r>
              <a:rPr lang="en-US" dirty="0" smtClean="0"/>
              <a:t>but it is important that they learn to refer to the documentation. This page in an</a:t>
            </a:r>
            <a:r>
              <a:rPr lang="en-US" baseline="0" dirty="0" smtClean="0"/>
              <a:t> important reference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To test that file was removed from the file system successfully we can run the following command.</a:t>
            </a: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976063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Managing</a:t>
            </a:r>
            <a:r>
              <a:rPr lang="en-US" baseline="0" dirty="0" smtClean="0"/>
              <a:t> files is useful but when managing Windows systems we are often more concerned with managing the keys within the registry.</a:t>
            </a:r>
          </a:p>
          <a:p>
            <a:endParaRPr lang="en-US" baseline="0" dirty="0" smtClean="0"/>
          </a:p>
          <a:p>
            <a:r>
              <a:rPr lang="en-US" baseline="0" dirty="0" smtClean="0"/>
              <a:t>To help setup our system to be more user 'friendly' we want to disable some of the User Access Control (UAC) features that are initially enabled on a Windows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591635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we are using a new resource named '</a:t>
            </a:r>
            <a:r>
              <a:rPr lang="en-US" baseline="0" dirty="0" err="1" smtClean="0"/>
              <a:t>registry_key</a:t>
            </a:r>
            <a:r>
              <a:rPr lang="en-US" baseline="0" dirty="0" smtClean="0"/>
              <a:t>' that takes the name of a registry key. We then provide to the values attribute the values we want to set/insert in the registry. Here we are setting the </a:t>
            </a:r>
            <a:r>
              <a:rPr lang="en-US" baseline="0" dirty="0" err="1" smtClean="0"/>
              <a:t>EnableLUA</a:t>
            </a:r>
            <a:r>
              <a:rPr lang="en-US" baseline="0" dirty="0" smtClean="0"/>
              <a:t> key to have a </a:t>
            </a:r>
            <a:r>
              <a:rPr lang="en-US" baseline="0" dirty="0" err="1" smtClean="0"/>
              <a:t>dword</a:t>
            </a:r>
            <a:r>
              <a:rPr lang="en-US" baseline="0" dirty="0" smtClean="0"/>
              <a:t> value of 0. This will make it so that Windows will no longer notify the user when programs try to make changes to the computer. See the following documentation for more information: </a:t>
            </a:r>
            <a:r>
              <a:rPr lang="en-US" dirty="0" smtClean="0"/>
              <a:t>https://</a:t>
            </a:r>
            <a:r>
              <a:rPr lang="en-US" dirty="0" err="1" smtClean="0"/>
              <a:t>technet.microsoft.com</a:t>
            </a:r>
            <a:r>
              <a:rPr lang="en-US" dirty="0" smtClean="0"/>
              <a:t>/en-us/library/ff715520.aspx.</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8570737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we are defining a variable named '</a:t>
            </a:r>
            <a:r>
              <a:rPr lang="en-US" baseline="0" dirty="0" err="1" smtClean="0"/>
              <a:t>system_policies</a:t>
            </a:r>
            <a:r>
              <a:rPr lang="en-US" baseline="0" dirty="0" smtClean="0"/>
              <a:t>'. With Ruby you can define variables instantly whenever you need them. Here we define this variable to store our registry key in case we need to use the same registry key to set more values.</a:t>
            </a:r>
          </a:p>
          <a:p>
            <a:endParaRPr lang="en-US" baseline="0" dirty="0" smtClean="0"/>
          </a:p>
          <a:p>
            <a:r>
              <a:rPr lang="en-US" baseline="0" dirty="0" smtClean="0"/>
              <a:t>Instructor Note: The lab that follows this group exercise will use the same registry key so the learner will need to use the variable. The use of the variable here also makes the column length smaller so that the font size on the slide can remain at a reasonable size without the content breaking across multiple lines.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0318208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Type the specified command</a:t>
            </a:r>
            <a:r>
              <a:rPr lang="en-US" b="0" baseline="0" dirty="0" smtClean="0"/>
              <a:t> </a:t>
            </a:r>
            <a:r>
              <a:rPr lang="en-US" baseline="0" dirty="0" smtClean="0"/>
              <a:t>to apply the recipe file. This should make a change to the registry key and alert you that you need to restart Windows to disable UAC.</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7614141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Changing</a:t>
            </a:r>
            <a:r>
              <a:rPr lang="en-US" baseline="0" dirty="0" smtClean="0"/>
              <a:t> the previous registry key only disables some of UAC. To finish the work return to the recipe file that you created and add another registry resource with the following values.</a:t>
            </a:r>
            <a:endParaRPr lang="en-US"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Instructor</a:t>
            </a:r>
            <a:r>
              <a:rPr lang="en-US" baseline="0" dirty="0" smtClean="0"/>
              <a:t> Note: Allow 10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324364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This is the final recipe that contains the two registry keys. This new registry key uses the same variable that we defined before and sets a different values to disable the consent prompt.</a:t>
            </a:r>
          </a:p>
          <a:p>
            <a:endParaRPr lang="en-US" baseline="0" dirty="0" smtClean="0"/>
          </a:p>
          <a:p>
            <a:r>
              <a:rPr lang="en-US" baseline="0" dirty="0" smtClean="0"/>
              <a:t>Instructor Note: The previous registry key resource is represented here with a comment to allow more space for the new registry key being added.</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66402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Type the specified command</a:t>
            </a:r>
            <a:r>
              <a:rPr lang="en-US" b="0" baseline="0" dirty="0" smtClean="0"/>
              <a:t> </a:t>
            </a:r>
            <a:r>
              <a:rPr lang="en-US" baseline="0" dirty="0" smtClean="0"/>
              <a:t>to apply the recipe file. The first registry key should report that it is up-to-date. The second registry key will be updated to disable the consent prompt.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360404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this Resources module with a discussion.</a:t>
            </a:r>
          </a:p>
          <a:p>
            <a:endParaRPr lang="en-US" dirty="0" smtClean="0"/>
          </a:p>
          <a:p>
            <a:r>
              <a:rPr lang="en-US" dirty="0" smtClean="0"/>
              <a:t>Write down or type out a few words for each of these questions.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these four questions:</a:t>
            </a:r>
          </a:p>
          <a:p>
            <a:endParaRPr lang="en-US" dirty="0" smtClean="0"/>
          </a:p>
          <a:p>
            <a:pPr marL="171450" indent="-171450">
              <a:buFont typeface="Arial" panose="020B0604020202020204" pitchFamily="34" charset="0"/>
              <a:buChar char="•"/>
            </a:pPr>
            <a:r>
              <a:rPr lang="en-US" dirty="0" smtClean="0"/>
              <a:t>What is a resource?</a:t>
            </a:r>
          </a:p>
          <a:p>
            <a:pPr marL="171450" indent="-171450">
              <a:buFont typeface="Arial" panose="020B0604020202020204" pitchFamily="34" charset="0"/>
              <a:buChar char="•"/>
            </a:pPr>
            <a:r>
              <a:rPr lang="en-US" dirty="0" smtClean="0"/>
              <a:t>What are some other possible examples of resources?</a:t>
            </a:r>
          </a:p>
          <a:p>
            <a:pPr marL="171450" indent="-171450">
              <a:buFont typeface="Arial" panose="020B0604020202020204" pitchFamily="34" charset="0"/>
              <a:buChar char="•"/>
            </a:pPr>
            <a:r>
              <a:rPr lang="en-US" dirty="0" smtClean="0"/>
              <a:t>How did the examples resources we wrote describe the desired state of an element of our infrastructure?</a:t>
            </a:r>
          </a:p>
          <a:p>
            <a:pPr marL="171450" indent="-171450">
              <a:buFont typeface="Arial" panose="020B0604020202020204" pitchFamily="34" charset="0"/>
              <a:buChar char="•"/>
            </a:pPr>
            <a:r>
              <a:rPr lang="en-US" dirty="0" smtClean="0"/>
              <a:t>What does it mean for a resource to be a statement of configuration policy?</a:t>
            </a:r>
          </a:p>
          <a:p>
            <a:endParaRPr lang="en-US" dirty="0" smtClean="0"/>
          </a:p>
          <a:p>
            <a:r>
              <a:rPr lang="en-US" dirty="0" smtClean="0"/>
              <a:t>With your answers, turn to another person</a:t>
            </a:r>
            <a:r>
              <a:rPr lang="en-US" baseline="0" dirty="0" smtClean="0"/>
              <a:t> </a:t>
            </a:r>
            <a:r>
              <a:rPr lang="en-US" dirty="0" smtClean="0"/>
              <a:t>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an example of the</a:t>
            </a:r>
            <a:r>
              <a:rPr lang="en-US" baseline="0" dirty="0" smtClean="0"/>
              <a:t> </a:t>
            </a:r>
            <a:r>
              <a:rPr lang="en-US" baseline="0" dirty="0" err="1" smtClean="0"/>
              <a:t>powershell_script</a:t>
            </a:r>
            <a:r>
              <a:rPr lang="en-US" baseline="0" dirty="0" smtClean="0"/>
              <a:t> resource. The </a:t>
            </a:r>
            <a:r>
              <a:rPr lang="en-US" baseline="0" dirty="0" err="1" smtClean="0"/>
              <a:t>powershell_script</a:t>
            </a:r>
            <a:r>
              <a:rPr lang="en-US" baseline="0" dirty="0" smtClean="0"/>
              <a:t> named 'Install IIS' is run with the code 'add-</a:t>
            </a:r>
            <a:r>
              <a:rPr lang="en-US" baseline="0" dirty="0" err="1" smtClean="0"/>
              <a:t>windowsfeature</a:t>
            </a:r>
            <a:r>
              <a:rPr lang="en-US" baseline="0" dirty="0" smtClean="0"/>
              <a:t> Web-Server</a:t>
            </a:r>
            <a:r>
              <a:rPr lang="en-US" baseline="0" dirty="0" smtClean="0"/>
              <a: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dirty="0" smtClean="0"/>
              <a:t>`chef-apply`</a:t>
            </a:r>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smtClean="0"/>
              <a:t>w3svc' </a:t>
            </a:r>
            <a:r>
              <a:rPr lang="en-US" dirty="0" smtClean="0"/>
              <a:t>is enabled and started.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baseline="0" dirty="0" smtClean="0"/>
              <a:t>Service </a:t>
            </a:r>
            <a:r>
              <a:rPr lang="en-US" baseline="0" dirty="0" smtClean="0"/>
              <a:t>resources are often defined with two actions. The action method can only take one parameter so to provide two actions you need to specify the two actions within an Array.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t>'</a:t>
            </a:r>
            <a:r>
              <a:rPr lang="en-US" dirty="0" smtClean="0">
                <a:latin typeface="Courier New" panose="02070309020205020404" pitchFamily="49" charset="0"/>
              </a:rPr>
              <a:t>c:\</a:t>
            </a:r>
            <a:r>
              <a:rPr lang="en-US" dirty="0" err="1" smtClean="0">
                <a:latin typeface="Courier New" panose="02070309020205020404" pitchFamily="49" charset="0"/>
              </a:rPr>
              <a:t>inetpub</a:t>
            </a:r>
            <a:r>
              <a:rPr lang="en-US" dirty="0" smtClean="0">
                <a:latin typeface="Courier New" panose="02070309020205020404" pitchFamily="49" charset="0"/>
              </a:rPr>
              <a:t>\</a:t>
            </a:r>
            <a:r>
              <a:rPr lang="en-US" dirty="0" err="1" smtClean="0">
                <a:latin typeface="Courier New" panose="02070309020205020404" pitchFamily="49" charset="0"/>
              </a:rPr>
              <a:t>wwwroot</a:t>
            </a:r>
            <a:r>
              <a:rPr lang="en-US" dirty="0" smtClean="0">
                <a:latin typeface="Courier New" panose="02070309020205020404" pitchFamily="49" charset="0"/>
              </a:rPr>
              <a:t>\</a:t>
            </a:r>
            <a:r>
              <a:rPr lang="en-US" dirty="0" err="1" smtClean="0">
                <a:latin typeface="Courier New" panose="02070309020205020404" pitchFamily="49" charset="0"/>
              </a:rPr>
              <a:t>Default.htm</a:t>
            </a:r>
            <a:r>
              <a:rPr lang="en-US" dirty="0" smtClean="0">
                <a:latin typeface="Courier New" panose="02070309020205020404" pitchFamily="49" charset="0"/>
              </a:rPr>
              <a:t>'</a:t>
            </a:r>
            <a:r>
              <a:rPr lang="en-US" baseline="0" dirty="0" smtClean="0">
                <a:latin typeface="Courier New" panose="02070309020205020404" pitchFamily="49" charset="0"/>
              </a:rPr>
              <a:t> with the content 'Hello, world!' and has allowed Everyone rights to read the file.</a:t>
            </a: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baseline="0" dirty="0" smtClean="0"/>
              <a:t>The </a:t>
            </a:r>
            <a:r>
              <a:rPr lang="en-US" baseline="0" dirty="0" smtClean="0"/>
              <a:t>default action for the file resource is to create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a:t>
            </a:r>
            <a:r>
              <a:rPr lang="en-US" dirty="0" err="1" smtClean="0">
                <a:latin typeface="Courier New" panose="02070309020205020404" pitchFamily="49" charset="0"/>
              </a:rPr>
              <a:t>etc</a:t>
            </a:r>
            <a:r>
              <a:rPr lang="en-US" dirty="0" smtClean="0">
                <a:latin typeface="Courier New" panose="02070309020205020404" pitchFamily="49" charset="0"/>
              </a:rPr>
              <a:t>/</a:t>
            </a:r>
            <a:r>
              <a:rPr lang="en-US" dirty="0" err="1" smtClean="0">
                <a:latin typeface="Courier New" panose="02070309020205020404" pitchFamily="49" charset="0"/>
              </a:rPr>
              <a:t>php.ini.default</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a:t>
            </a:r>
            <a:r>
              <a:rPr lang="en-US" baseline="0" dirty="0" smtClean="0"/>
              <a:t> A resource's default action is based on the principle of least surprise. So they are often creative actions towards the system. This is why the file resource specified here has the action specified. It is not the default action.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look at</a:t>
            </a:r>
            <a:r>
              <a:rPr lang="en-US" baseline="0" dirty="0" smtClean="0"/>
              <a:t> the</a:t>
            </a:r>
            <a:r>
              <a:rPr lang="en-US" dirty="0" smtClean="0"/>
              <a:t> </a:t>
            </a:r>
            <a:r>
              <a:rPr lang="en-US" dirty="0" smtClean="0"/>
              <a:t>`chef-apply` command. </a:t>
            </a:r>
            <a:r>
              <a:rPr lang="en-US" dirty="0" smtClean="0"/>
              <a:t>The `chef-apply`</a:t>
            </a:r>
            <a:r>
              <a:rPr lang="en-US" baseline="0" dirty="0" smtClean="0"/>
              <a:t> command is installed in the Chef Development Kit. It is a command that allows you to apply recipe files, recipe text as a string on the command line (-e flag), or even accept input from the STDIN (-s flag).</a:t>
            </a:r>
            <a:endParaRPr lang="en-US" dirty="0" smtClean="0"/>
          </a:p>
          <a:p>
            <a:endParaRPr lang="en-US" dirty="0" smtClean="0"/>
          </a:p>
          <a:p>
            <a:r>
              <a:rPr lang="en-US" dirty="0" smtClean="0"/>
              <a:t>Editors are software and software is delivered to our system through packages. So it seems like you could use the package resource to install our preferred editor.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 </a:t>
            </a:r>
            <a:r>
              <a:rPr lang="en-US" dirty="0" smtClean="0"/>
              <a:t>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a:t>
            </a:r>
            <a:r>
              <a:rPr lang="en-US" dirty="0" smtClean="0"/>
              <a:t>'Hello, </a:t>
            </a:r>
            <a:r>
              <a:rPr lang="en-US" dirty="0" smtClean="0"/>
              <a:t>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9.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200"/>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17" tIns="121917" rIns="121917" bIns="121917" rtlCol="0" anchor="ctr">
            <a:noAutofit/>
          </a:bodyPr>
          <a:lstStyle/>
          <a:p>
            <a:endParaRPr lang="en-US" sz="16900"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9" y="318790"/>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4" y="3505073"/>
            <a:ext cx="10974132" cy="2544287"/>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6722209"/>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7" name="Footer Placeholder 17"/>
          <p:cNvSpPr>
            <a:spLocks noGrp="1"/>
          </p:cNvSpPr>
          <p:nvPr>
            <p:ph type="ftr" sz="quarter" idx="13"/>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8" name="Slide Number Placeholder 18"/>
          <p:cNvSpPr>
            <a:spLocks noGrp="1"/>
          </p:cNvSpPr>
          <p:nvPr>
            <p:ph type="sldNum" sz="quarter" idx="14"/>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9"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660087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6600875"/>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5" y="1348278"/>
            <a:ext cx="14934855" cy="341081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9"/>
            <a:ext cx="14934888" cy="3070628"/>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6" y="2775889"/>
            <a:ext cx="14925909"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2" y="3444564"/>
            <a:ext cx="14925909"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Modify </a:t>
            </a:r>
            <a:r>
              <a:rPr lang="en-US" dirty="0" smtClean="0"/>
              <a:t>File</a:t>
            </a:r>
            <a:endParaRPr lang="en-US" dirty="0"/>
          </a:p>
        </p:txBody>
      </p:sp>
      <p:sp>
        <p:nvSpPr>
          <p:cNvPr id="16" name="Content Placeholder 3"/>
          <p:cNvSpPr>
            <a:spLocks noGrp="1"/>
          </p:cNvSpPr>
          <p:nvPr>
            <p:ph sz="quarter" idx="10" hasCustomPrompt="1"/>
          </p:nvPr>
        </p:nvSpPr>
        <p:spPr>
          <a:xfrm>
            <a:off x="1121104" y="2113748"/>
            <a:ext cx="14423693" cy="5843136"/>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baseline="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9" name="Text Placeholder 13"/>
          <p:cNvSpPr>
            <a:spLocks noGrp="1"/>
          </p:cNvSpPr>
          <p:nvPr>
            <p:ph type="body" sz="quarter" idx="13" hasCustomPrompt="1"/>
          </p:nvPr>
        </p:nvSpPr>
        <p:spPr>
          <a:xfrm>
            <a:off x="1132473" y="3530281"/>
            <a:ext cx="14404273"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6"/>
            <a:ext cx="14404273"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218262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8"/>
            <a:ext cx="14423693" cy="3128011"/>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baseline="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7" name="Content Placeholder 5"/>
          <p:cNvSpPr>
            <a:spLocks noGrp="1"/>
          </p:cNvSpPr>
          <p:nvPr>
            <p:ph sz="quarter" idx="12"/>
          </p:nvPr>
        </p:nvSpPr>
        <p:spPr>
          <a:xfrm>
            <a:off x="1121106" y="5341640"/>
            <a:ext cx="14423695" cy="2695455"/>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3" y="3530281"/>
            <a:ext cx="14404273"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6"/>
            <a:ext cx="14404273"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60836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6" y="2113748"/>
            <a:ext cx="7065287" cy="5960716"/>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6" name="Content Placeholder 5"/>
          <p:cNvSpPr>
            <a:spLocks noGrp="1"/>
          </p:cNvSpPr>
          <p:nvPr>
            <p:ph sz="quarter" idx="12"/>
          </p:nvPr>
        </p:nvSpPr>
        <p:spPr>
          <a:xfrm>
            <a:off x="8478347" y="2113750"/>
            <a:ext cx="7066455" cy="5956738"/>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4"/>
            <a:ext cx="7045184"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883554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4"/>
            <a:ext cx="14423693" cy="5754523"/>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6"/>
            <a:ext cx="704149" cy="537891"/>
          </a:xfrm>
          <a:prstGeom prst="rect">
            <a:avLst/>
          </a:prstGeom>
        </p:spPr>
      </p:pic>
      <p:sp>
        <p:nvSpPr>
          <p:cNvPr id="9"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36043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7"/>
            <a:ext cx="10972800" cy="1337551"/>
          </a:xfrm>
        </p:spPr>
        <p:txBody>
          <a:bodyPr wrap="square" lIns="91438" tIns="91438" rIns="91438" bIns="91438"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60837"/>
          </a:xfrm>
        </p:spPr>
        <p:txBody>
          <a:bodyPr wrap="square" lIns="91438" tIns="91438" rIns="91438" bIns="91438">
            <a:spAutoFit/>
          </a:bodyPr>
          <a:lstStyle>
            <a:lvl1pPr marL="0" indent="0" algn="l">
              <a:lnSpc>
                <a:spcPct val="90000"/>
              </a:lnSpc>
              <a:spcBef>
                <a:spcPts val="0"/>
              </a:spcBef>
              <a:buNone/>
              <a:defRPr sz="2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7"/>
            <a:ext cx="10972800" cy="512897"/>
          </a:xfrm>
        </p:spPr>
        <p:txBody>
          <a:bodyPr wrap="square" lIns="91438" tIns="91438" rIns="91438" bIns="91438">
            <a:spAutoFit/>
          </a:bodyPr>
          <a:lstStyle>
            <a:lvl1pPr marL="0" indent="0">
              <a:buNone/>
              <a:defRPr sz="2100" b="0" baseline="0">
                <a:solidFill>
                  <a:schemeClr val="accent3">
                    <a:lumMod val="50000"/>
                  </a:schemeClr>
                </a:solidFill>
              </a:defRPr>
            </a:lvl1pPr>
            <a:lvl2pPr marL="309019" indent="0">
              <a:buNone/>
              <a:defRPr sz="2100" b="1"/>
            </a:lvl2pPr>
            <a:lvl3pPr marL="609570" indent="0">
              <a:buNone/>
              <a:defRPr sz="2100" b="1"/>
            </a:lvl3pPr>
            <a:lvl4pPr marL="840275" indent="0">
              <a:buNone/>
              <a:defRPr sz="2100" b="1"/>
            </a:lvl4pPr>
            <a:lvl5pPr marL="1068863" indent="0">
              <a:buNone/>
              <a:defRPr sz="2100"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28055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3"/>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7" y="1181820"/>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1" y="610930"/>
            <a:ext cx="3162292" cy="3118372"/>
          </a:xfrm>
          <a:prstGeom prst="rect">
            <a:avLst/>
          </a:prstGeom>
        </p:spPr>
      </p:pic>
      <p:sp>
        <p:nvSpPr>
          <p:cNvPr id="14"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6" y="493870"/>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solidFill>
                <a:schemeClr val="bg1">
                  <a:lumMod val="85000"/>
                </a:schemeClr>
              </a:solidFill>
            </a:endParaRPr>
          </a:p>
        </p:txBody>
      </p:sp>
      <p:sp>
        <p:nvSpPr>
          <p:cNvPr id="17" name="TextBox 16"/>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17" tIns="121917" rIns="121917" bIns="121917"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2" y="488145"/>
            <a:ext cx="11554287"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400"/>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6"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1" cy="240053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5" y="5316751"/>
            <a:ext cx="11018907" cy="1631135"/>
          </a:xfrm>
          <a:prstGeom prst="rect">
            <a:avLst/>
          </a:prstGeom>
        </p:spPr>
        <p:txBody>
          <a:bodyPr vert="horz" wrap="square" lIns="121917" tIns="121917" rIns="121917" bIns="121917" rtlCol="0">
            <a:normAutofit/>
          </a:bodyPr>
          <a:lstStyle/>
          <a:p>
            <a:endParaRPr lang="en-US" sz="3200" dirty="0" smtClean="0"/>
          </a:p>
        </p:txBody>
      </p:sp>
      <p:sp>
        <p:nvSpPr>
          <p:cNvPr id="25" name="TextBox 24"/>
          <p:cNvSpPr txBox="1"/>
          <p:nvPr userDrawn="1"/>
        </p:nvSpPr>
        <p:spPr bwMode="white">
          <a:xfrm>
            <a:off x="2228685" y="5129979"/>
            <a:ext cx="11778401" cy="784439"/>
          </a:xfrm>
          <a:prstGeom prst="rect">
            <a:avLst/>
          </a:prstGeom>
        </p:spPr>
        <p:txBody>
          <a:bodyPr vert="horz" wrap="square" lIns="121917" tIns="121917" rIns="121917" bIns="121917"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4" y="5989431"/>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900"/>
            <a:ext cx="11319040" cy="1528233"/>
          </a:xfrm>
        </p:spPr>
        <p:txBody>
          <a:bodyPr anchor="ctr">
            <a:normAutofit/>
          </a:bodyPr>
          <a:lstStyle>
            <a:lvl1pPr marL="121914" indent="0">
              <a:spcBef>
                <a:spcPts val="800"/>
              </a:spcBef>
              <a:buNone/>
              <a:defRPr sz="37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3" y="551456"/>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9" y="482874"/>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latin typeface="Courier New" panose="02070309020205020404" pitchFamily="49" charset="0"/>
                <a:cs typeface="Courier New" panose="02070309020205020404" pitchFamily="49" charset="0"/>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3" y="298922"/>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1" y="268017"/>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3" y="259541"/>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theme" Target="../theme/theme1.xml"/><Relationship Id="rId21"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2"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6"/>
            <a:ext cx="5486400" cy="486833"/>
          </a:xfrm>
          <a:prstGeom prst="rect">
            <a:avLst/>
          </a:prstGeom>
        </p:spPr>
        <p:txBody>
          <a:bodyPr vert="horz" lIns="91438" tIns="45719" rIns="91438" bIns="45719"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6"/>
            <a:ext cx="3657600" cy="486833"/>
          </a:xfrm>
          <a:prstGeom prst="rect">
            <a:avLst/>
          </a:prstGeom>
        </p:spPr>
        <p:txBody>
          <a:bodyPr vert="horz" lIns="91438" tIns="45719" rIns="91438" bIns="45719"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1" cstate="print">
            <a:extLst>
              <a:ext uri="{28A0092B-C50C-407E-A947-70E740481C1C}">
                <a14:useLocalDpi xmlns:a14="http://schemas.microsoft.com/office/drawing/2010/main" val="0"/>
              </a:ext>
            </a:extLst>
          </a:blip>
          <a:stretch>
            <a:fillRect/>
          </a:stretch>
        </p:blipFill>
        <p:spPr>
          <a:xfrm>
            <a:off x="15142981" y="8178793"/>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82" r:id="rId7"/>
    <p:sldLayoutId id="2147483785" r:id="rId8"/>
    <p:sldLayoutId id="2147483774" r:id="rId9"/>
    <p:sldLayoutId id="2147483771" r:id="rId10"/>
    <p:sldLayoutId id="2147483764" r:id="rId11"/>
    <p:sldLayoutId id="2147483766" r:id="rId12"/>
    <p:sldLayoutId id="2147483767" r:id="rId13"/>
    <p:sldLayoutId id="2147483795" r:id="rId14"/>
    <p:sldLayoutId id="2147483793" r:id="rId15"/>
    <p:sldLayoutId id="2147483794" r:id="rId16"/>
    <p:sldLayoutId id="2147483792" r:id="rId17"/>
    <p:sldLayoutId id="2147483790" r:id="rId18"/>
    <p:sldLayoutId id="2147483723" r:id="rId1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090" rtl="0" eaLnBrk="1" latinLnBrk="0" hangingPunct="1">
        <a:lnSpc>
          <a:spcPct val="90000"/>
        </a:lnSpc>
        <a:spcBef>
          <a:spcPct val="0"/>
        </a:spcBef>
        <a:buNone/>
        <a:defRPr lang="en-US" sz="5900" b="1" kern="1200" cap="none" spc="0" baseline="0" dirty="0" smtClean="0">
          <a:ln w="3175">
            <a:noFill/>
          </a:ln>
          <a:solidFill>
            <a:schemeClr val="accent1"/>
          </a:solidFill>
          <a:effectLst/>
          <a:latin typeface="+mj-lt"/>
          <a:ea typeface="+mn-ea"/>
          <a:cs typeface="Arial" charset="0"/>
        </a:defRPr>
      </a:lvl1pPr>
    </p:titleStyle>
    <p:bodyStyle>
      <a:lvl1pPr marL="0" indent="0" algn="l" defTabSz="1219090" rtl="0" eaLnBrk="1" latinLnBrk="0" hangingPunct="1">
        <a:lnSpc>
          <a:spcPct val="100000"/>
        </a:lnSpc>
        <a:spcBef>
          <a:spcPts val="800"/>
        </a:spcBef>
        <a:buSzPct val="90000"/>
        <a:buFont typeface="Arial" pitchFamily="34" charset="0"/>
        <a:buNone/>
        <a:defRPr sz="4300" kern="1200" baseline="0">
          <a:solidFill>
            <a:schemeClr val="accent3">
              <a:lumMod val="50000"/>
            </a:schemeClr>
          </a:solidFill>
          <a:latin typeface="+mn-lt"/>
          <a:ea typeface="+mn-ea"/>
          <a:cs typeface="+mn-cs"/>
        </a:defRPr>
      </a:lvl1pPr>
      <a:lvl2pPr marL="309019" indent="0" algn="l" defTabSz="1219090" rtl="0" eaLnBrk="1" latinLnBrk="0" hangingPunct="1">
        <a:lnSpc>
          <a:spcPct val="100000"/>
        </a:lnSpc>
        <a:spcBef>
          <a:spcPts val="800"/>
        </a:spcBef>
        <a:buSzPct val="90000"/>
        <a:buFont typeface="Arial" pitchFamily="34" charset="0"/>
        <a:buNone/>
        <a:defRPr sz="3700" kern="1200" baseline="0">
          <a:solidFill>
            <a:schemeClr val="accent3">
              <a:lumMod val="50000"/>
            </a:schemeClr>
          </a:solidFill>
          <a:latin typeface="+mn-lt"/>
          <a:ea typeface="+mn-ea"/>
          <a:cs typeface="+mn-cs"/>
        </a:defRPr>
      </a:lvl2pPr>
      <a:lvl3pPr marL="609570" indent="0" algn="l" defTabSz="121909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75" indent="0" algn="l" defTabSz="1219090" rtl="0" eaLnBrk="1" latinLnBrk="0" hangingPunct="1">
        <a:lnSpc>
          <a:spcPct val="100000"/>
        </a:lnSpc>
        <a:spcBef>
          <a:spcPts val="800"/>
        </a:spcBef>
        <a:buSzPct val="90000"/>
        <a:buFont typeface="Arial" pitchFamily="34" charset="0"/>
        <a:buNone/>
        <a:defRPr sz="2700" kern="1200" baseline="0">
          <a:solidFill>
            <a:schemeClr val="accent3">
              <a:lumMod val="50000"/>
            </a:schemeClr>
          </a:solidFill>
          <a:latin typeface="+mn-lt"/>
          <a:ea typeface="+mn-ea"/>
          <a:cs typeface="+mn-cs"/>
        </a:defRPr>
      </a:lvl4pPr>
      <a:lvl5pPr marL="1068863" indent="0" algn="l" defTabSz="121909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499"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04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588"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13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hyperlink" Target="https://docs.chef.io/resources.html"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hyperlink" Target="https://docs.chef.io/resources.html"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hyperlink" Target="https://docs.chef.io/resource_package.html"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hyperlink" Target="https://docs.chef.io/resource_service.htm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hyperlink" Target="https://docs.chef.io/resource_file.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hyperlink" Target="https://docs.chef.io/resource_file.htm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1" y="8594298"/>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319042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5"/>
            <a:ext cx="14423693" cy="2128770"/>
          </a:xfrm>
        </p:spPr>
        <p:txBody>
          <a:bodyPr/>
          <a:lstStyle/>
          <a:p>
            <a:endParaRPr lang="en-US" dirty="0"/>
          </a:p>
        </p:txBody>
      </p:sp>
      <p:sp>
        <p:nvSpPr>
          <p:cNvPr id="3" name="Title 2"/>
          <p:cNvSpPr>
            <a:spLocks noGrp="1"/>
          </p:cNvSpPr>
          <p:nvPr>
            <p:ph type="title"/>
          </p:nvPr>
        </p:nvSpPr>
        <p:spPr/>
        <p:txBody>
          <a:bodyPr/>
          <a:lstStyle/>
          <a:p>
            <a:r>
              <a:rPr lang="en-US" dirty="0" smtClean="0"/>
              <a:t>GE: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smtClean="0"/>
              <a:t>atom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032799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b="1" dirty="0" smtClean="0"/>
              <a:t>file </a:t>
            </a:r>
            <a:r>
              <a:rPr lang="uk-UA" b="1" dirty="0" smtClean="0"/>
              <a:t>'</a:t>
            </a:r>
            <a:r>
              <a:rPr lang="en-US" b="1" dirty="0" err="1" smtClean="0"/>
              <a:t>hello.txt</a:t>
            </a:r>
            <a:r>
              <a:rPr lang="uk-UA" b="1" dirty="0" smtClean="0"/>
              <a:t>'</a:t>
            </a:r>
            <a:r>
              <a:rPr lang="en-US" b="1" dirty="0" smtClean="0"/>
              <a:t> do</a:t>
            </a:r>
          </a:p>
          <a:p>
            <a:r>
              <a:rPr lang="en-US" b="1" dirty="0" smtClean="0"/>
              <a:t>  content </a:t>
            </a:r>
            <a:r>
              <a:rPr lang="uk-UA" b="1" dirty="0" smtClean="0"/>
              <a:t>'</a:t>
            </a:r>
            <a:r>
              <a:rPr lang="en-US" b="1" dirty="0" smtClean="0"/>
              <a:t>Hello, world!</a:t>
            </a:r>
            <a:r>
              <a:rPr lang="uk-UA" b="1" dirty="0" smtClean="0"/>
              <a:t>'</a:t>
            </a:r>
            <a:endParaRPr lang="en-US" b="1" dirty="0"/>
          </a:p>
          <a:p>
            <a:r>
              <a:rPr lang="en-US" b="1" dirty="0" smtClean="0"/>
              <a:t>end</a:t>
            </a:r>
            <a:endParaRPr lang="en-US" b="1"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00" b="1" dirty="0"/>
              <a:t>~/</a:t>
            </a:r>
            <a:r>
              <a:rPr lang="en-US" sz="3700" b="1" dirty="0" err="1"/>
              <a:t>hello.rb</a:t>
            </a:r>
            <a:endParaRPr lang="en-US" sz="3700" b="1" dirty="0"/>
          </a:p>
        </p:txBody>
      </p:sp>
      <p:sp>
        <p:nvSpPr>
          <p:cNvPr id="7" name="Content Placeholder 6"/>
          <p:cNvSpPr>
            <a:spLocks noGrp="1"/>
          </p:cNvSpPr>
          <p:nvPr>
            <p:ph sz="quarter" idx="12"/>
          </p:nvPr>
        </p:nvSpPr>
        <p:spPr/>
        <p:txBody>
          <a:bodyPr/>
          <a:lstStyle/>
          <a:p>
            <a:r>
              <a:rPr lang="en-US" dirty="0"/>
              <a:t>The file named </a:t>
            </a:r>
            <a:r>
              <a:rPr lang="uk-UA" dirty="0" smtClean="0"/>
              <a:t>'</a:t>
            </a:r>
            <a:r>
              <a:rPr lang="en-US" dirty="0" err="1" smtClean="0"/>
              <a:t>hello.txt</a:t>
            </a:r>
            <a:r>
              <a:rPr lang="uk-UA" dirty="0" smtClean="0"/>
              <a:t>'</a:t>
            </a:r>
            <a:r>
              <a:rPr lang="en-US" dirty="0" smtClean="0"/>
              <a:t> </a:t>
            </a:r>
            <a:r>
              <a:rPr lang="en-US" dirty="0"/>
              <a:t>is created with the content </a:t>
            </a:r>
            <a:r>
              <a:rPr lang="uk-UA" dirty="0" smtClean="0"/>
              <a:t>'</a:t>
            </a:r>
            <a:r>
              <a:rPr lang="en-US" dirty="0" smtClean="0"/>
              <a:t>Hello</a:t>
            </a:r>
            <a:r>
              <a:rPr lang="en-US" dirty="0"/>
              <a:t>, world</a:t>
            </a:r>
            <a:r>
              <a:rPr lang="en-US" dirty="0" smtClean="0"/>
              <a:t>!</a:t>
            </a:r>
            <a:r>
              <a:rPr lang="uk-UA" dirty="0" smtClean="0"/>
              <a:t>'</a:t>
            </a:r>
            <a:endParaRPr lang="en-US" dirty="0"/>
          </a:p>
        </p:txBody>
      </p:sp>
      <p:sp>
        <p:nvSpPr>
          <p:cNvPr id="6" name="Text Placeholder 13"/>
          <p:cNvSpPr>
            <a:spLocks noGrp="1"/>
          </p:cNvSpPr>
          <p:nvPr>
            <p:ph type="body" sz="quarter" idx="4294967295"/>
          </p:nvPr>
        </p:nvSpPr>
        <p:spPr>
          <a:xfrm>
            <a:off x="4107043" y="7503623"/>
            <a:ext cx="8450653" cy="609640"/>
          </a:xfrm>
        </p:spPr>
        <p:txBody>
          <a:bodyPr>
            <a:normAutofit/>
          </a:bodyPr>
          <a:lstStyle/>
          <a:p>
            <a:pPr algn="ctr"/>
            <a:r>
              <a:rPr lang="en-US" sz="2400" dirty="0">
                <a:cs typeface="Courier New" panose="02070309020205020404" pitchFamily="49" charset="0"/>
              </a:rPr>
              <a:t>https://docs.chef.io/resources.html</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520417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sz="2300" dirty="0"/>
              <a:t>Recipe: (chef-apply cookbook)::(chef-apply recipe)</a:t>
            </a:r>
          </a:p>
          <a:p>
            <a:r>
              <a:rPr lang="en-US" sz="2300" dirty="0"/>
              <a:t>  * file[</a:t>
            </a:r>
            <a:r>
              <a:rPr lang="en-US" sz="2300" dirty="0" err="1"/>
              <a:t>hello.txt</a:t>
            </a:r>
            <a:r>
              <a:rPr lang="en-US" sz="2300" dirty="0"/>
              <a:t>] action create</a:t>
            </a:r>
          </a:p>
          <a:p>
            <a:r>
              <a:rPr lang="en-US" sz="2300" dirty="0"/>
              <a:t>    - create new file </a:t>
            </a:r>
            <a:r>
              <a:rPr lang="en-US" sz="2300" dirty="0" err="1"/>
              <a:t>hello.txt</a:t>
            </a:r>
            <a:endParaRPr lang="en-US" sz="2300" dirty="0"/>
          </a:p>
          <a:p>
            <a:r>
              <a:rPr lang="en-US" sz="2300" dirty="0"/>
              <a:t>    - update content in file </a:t>
            </a:r>
            <a:r>
              <a:rPr lang="en-US" sz="2300" dirty="0" err="1"/>
              <a:t>hello.txt</a:t>
            </a:r>
            <a:r>
              <a:rPr lang="en-US" sz="2300" dirty="0"/>
              <a:t> from none to 315f5b</a:t>
            </a:r>
          </a:p>
          <a:p>
            <a:r>
              <a:rPr lang="en-US" sz="2300" dirty="0"/>
              <a:t>    --- </a:t>
            </a:r>
            <a:r>
              <a:rPr lang="en-US" sz="2300" dirty="0" err="1"/>
              <a:t>hello.txt</a:t>
            </a:r>
            <a:r>
              <a:rPr lang="en-US" sz="2300" dirty="0"/>
              <a:t>       2015-12-22 18:19:53.000000000 +0000</a:t>
            </a:r>
          </a:p>
          <a:p>
            <a:r>
              <a:rPr lang="en-US" sz="2300" dirty="0"/>
              <a:t>    +++ ./hello.txt20151222-1688-5znmku 2015-12-22 18:19:53.000000000 +0000</a:t>
            </a:r>
          </a:p>
          <a:p>
            <a:r>
              <a:rPr lang="en-US" sz="2300" dirty="0"/>
              <a:t>    @@ -1 +1,2 @@</a:t>
            </a:r>
          </a:p>
          <a:p>
            <a:r>
              <a:rPr lang="en-US" sz="2300" dirty="0"/>
              <a:t>    +Hello, world!</a:t>
            </a:r>
            <a:endParaRPr lang="en-US" sz="2000" dirty="0"/>
          </a:p>
        </p:txBody>
      </p:sp>
      <p:sp>
        <p:nvSpPr>
          <p:cNvPr id="3" name="Title 2"/>
          <p:cNvSpPr>
            <a:spLocks noGrp="1"/>
          </p:cNvSpPr>
          <p:nvPr>
            <p:ph type="title"/>
          </p:nvPr>
        </p:nvSpPr>
        <p:spPr/>
        <p:txBody>
          <a:bodyPr/>
          <a:lstStyle/>
          <a:p>
            <a:r>
              <a:rPr lang="en-US" dirty="0"/>
              <a:t>GE: </a:t>
            </a:r>
            <a:r>
              <a:rPr lang="en-US" dirty="0" smtClean="0"/>
              <a:t>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a:t>
            </a:r>
            <a:r>
              <a:rPr lang="en-US" dirty="0" smtClean="0"/>
              <a:t>chef</a:t>
            </a:r>
            <a:r>
              <a:rPr lang="en-US" dirty="0"/>
              <a:t>-apply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
        <p:nvSpPr>
          <p:cNvPr id="8" name="Rectangle 7"/>
          <p:cNvSpPr/>
          <p:nvPr/>
        </p:nvSpPr>
        <p:spPr bwMode="auto">
          <a:xfrm>
            <a:off x="1120659" y="3234026"/>
            <a:ext cx="14417959" cy="265342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73936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GE: What 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a:t>
            </a:r>
            <a:r>
              <a:rPr lang="en-US" dirty="0" err="1" smtClean="0"/>
              <a:t>gc</a:t>
            </a:r>
            <a:r>
              <a:rPr lang="en-US" dirty="0" smtClean="0"/>
              <a:t> </a:t>
            </a:r>
            <a:r>
              <a:rPr lang="en-US" dirty="0" err="1" smtClean="0"/>
              <a:t>hello.txt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
        <p:nvSpPr>
          <p:cNvPr id="8" name="Rectangle 7"/>
          <p:cNvSpPr/>
          <p:nvPr/>
        </p:nvSpPr>
        <p:spPr bwMode="auto">
          <a:xfrm>
            <a:off x="1120659"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82204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you ran the command again</a:t>
            </a:r>
            <a:r>
              <a:rPr lang="en-US" sz="3700" dirty="0" smtClean="0"/>
              <a:t>?</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63218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were removed</a:t>
            </a:r>
            <a:r>
              <a:rPr lang="en-US" sz="3700" dirty="0" smtClean="0"/>
              <a:t>?</a:t>
            </a:r>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536510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t>
            </a:r>
            <a:r>
              <a:rPr lang="en-US" dirty="0" smtClean="0"/>
              <a:t>Test </a:t>
            </a:r>
            <a:r>
              <a:rPr lang="en-US" dirty="0" smtClean="0"/>
              <a:t>and Repair</a:t>
            </a:r>
            <a:endParaRPr lang="en-US" dirty="0"/>
          </a:p>
        </p:txBody>
      </p:sp>
      <p:sp>
        <p:nvSpPr>
          <p:cNvPr id="17" name="Text Placeholder 4"/>
          <p:cNvSpPr>
            <a:spLocks noGrp="1"/>
          </p:cNvSpPr>
          <p:nvPr>
            <p:ph type="subTitle" idx="1"/>
          </p:nvPr>
        </p:nvSpPr>
        <p:spPr>
          <a:xfrm>
            <a:off x="3013754" y="3506119"/>
            <a:ext cx="10974132" cy="41459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contents were modified?</a:t>
            </a:r>
          </a:p>
          <a:p>
            <a:endParaRPr lang="en-US" sz="3700" dirty="0"/>
          </a:p>
          <a:p>
            <a:pPr marL="571500" indent="-571500">
              <a:buFont typeface="Wingdings" charset="2"/>
              <a:buChar char="q"/>
            </a:pPr>
            <a:r>
              <a:rPr lang="en-US" dirty="0"/>
              <a:t>M</a:t>
            </a:r>
            <a:r>
              <a:rPr lang="en-US" sz="3700" dirty="0" smtClean="0"/>
              <a:t>odify </a:t>
            </a:r>
            <a:r>
              <a:rPr lang="en-US" sz="3700" dirty="0"/>
              <a:t>the contents of 'hello.txt' with your text </a:t>
            </a:r>
            <a:r>
              <a:rPr lang="en-US" sz="3700" dirty="0" smtClean="0"/>
              <a:t>editor</a:t>
            </a:r>
          </a:p>
          <a:p>
            <a:pPr marL="571500" indent="-571500">
              <a:buFont typeface="Wingdings" charset="2"/>
              <a:buChar char="q"/>
            </a:pPr>
            <a:r>
              <a:rPr lang="en-US" dirty="0"/>
              <a:t>R</a:t>
            </a:r>
            <a:r>
              <a:rPr lang="en-US" sz="3700" dirty="0" smtClean="0"/>
              <a:t>un </a:t>
            </a:r>
            <a:r>
              <a:rPr lang="en-US" sz="3700" dirty="0"/>
              <a:t>the chef-apply command </a:t>
            </a:r>
            <a:r>
              <a:rPr lang="en-US" sz="3700" dirty="0" smtClean="0"/>
              <a:t>again</a:t>
            </a:r>
            <a:endParaRPr lang="en-US" sz="3700" dirty="0"/>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0563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17</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a:latin typeface="Courier New" panose="02070309020205020404" pitchFamily="49" charset="0"/>
                <a:cs typeface="Courier New" panose="02070309020205020404" pitchFamily="49" charset="0"/>
              </a:rPr>
              <a:t>chef-apply</a:t>
            </a:r>
            <a:r>
              <a:rPr lang="en-US" sz="3700" dirty="0"/>
              <a:t> takes action only when it needs to. Think of it as test and repair. </a:t>
            </a:r>
          </a:p>
          <a:p>
            <a:endParaRPr lang="en-US" sz="3700" dirty="0" smtClean="0"/>
          </a:p>
          <a:p>
            <a:r>
              <a:rPr lang="en-US" sz="3700" dirty="0" smtClean="0"/>
              <a:t>Chef </a:t>
            </a:r>
            <a:r>
              <a:rPr lang="en-US" sz="3700" dirty="0"/>
              <a:t>looks at the current state of each resource and takes action only when that resource is out of policy.</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1626113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18</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578100" y="1569130"/>
            <a:ext cx="15099800" cy="6307441"/>
            <a:chOff x="433575" y="703127"/>
            <a:chExt cx="11324850" cy="4730580"/>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100"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68184"/>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38"/>
                <a:r>
                  <a:rPr lang="en-US" dirty="0">
                    <a:solidFill>
                      <a:srgbClr val="000000"/>
                    </a:solidFill>
                  </a:rPr>
                  <a:t>Is </a:t>
                </a:r>
                <a:r>
                  <a:rPr lang="en-US" dirty="0" smtClean="0">
                    <a:solidFill>
                      <a:srgbClr val="000000"/>
                    </a:solidFill>
                  </a:rPr>
                  <a:t>file '</a:t>
                </a:r>
                <a:r>
                  <a:rPr lang="en-US" dirty="0" err="1" smtClean="0">
                    <a:solidFill>
                      <a:srgbClr val="000000"/>
                    </a:solidFill>
                  </a:rPr>
                  <a:t>hello.txt</a:t>
                </a:r>
                <a:r>
                  <a:rPr lang="en-US" dirty="0" smtClean="0">
                    <a:solidFill>
                      <a:srgbClr val="000000"/>
                    </a:solidFill>
                  </a:rPr>
                  <a:t>'</a:t>
                </a:r>
                <a:r>
                  <a:rPr lang="en-US" dirty="0">
                    <a:solidFill>
                      <a:srgbClr val="000000"/>
                    </a:solidFill>
                  </a:rPr>
                  <a:t/>
                </a:r>
                <a:br>
                  <a:rPr lang="en-US" dirty="0">
                    <a:solidFill>
                      <a:srgbClr val="000000"/>
                    </a:solidFill>
                  </a:rPr>
                </a:br>
                <a:r>
                  <a:rPr lang="en-US" dirty="0" smtClean="0">
                    <a:solidFill>
                      <a:srgbClr val="000000"/>
                    </a:solidFill>
                  </a:rPr>
                  <a:t>created?</a:t>
                </a:r>
                <a:endParaRPr lang="en-US" dirty="0">
                  <a:solidFill>
                    <a:srgbClr val="000000"/>
                  </a:solidFill>
                </a:endParaRPr>
              </a:p>
              <a:p>
                <a:pPr algn="ctr" defTabSz="1218738"/>
                <a:r>
                  <a:rPr lang="en-US"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Bring resource to desired state</a:t>
                </a:r>
              </a:p>
              <a:p>
                <a:pPr algn="ctr" defTabSz="121873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571916"/>
                <a:ext cx="3033471"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71916"/>
                <a:ext cx="3033470"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327250" y="703127"/>
              <a:ext cx="3537500" cy="641208"/>
            </a:xfrm>
            <a:prstGeom prst="rect">
              <a:avLst/>
            </a:prstGeom>
          </p:spPr>
          <p:txBody>
            <a:bodyPr vert="horz" wrap="square" lIns="121920" tIns="121920" rIns="121920" bIns="121920" rtlCol="0">
              <a:noAutofit/>
            </a:bodyPr>
            <a:lstStyle/>
            <a:p>
              <a:pPr algn="ctr"/>
              <a:r>
                <a:rPr lang="en-US" sz="3200" b="1" dirty="0" smtClean="0">
                  <a:latin typeface="Courier New" panose="02070309020205020404" pitchFamily="49" charset="0"/>
                  <a:cs typeface="Courier New" panose="02070309020205020404" pitchFamily="49" charset="0"/>
                </a:rPr>
                <a:t>file '</a:t>
              </a:r>
              <a:r>
                <a:rPr lang="en-US" sz="3200" b="1" dirty="0" err="1" smtClean="0">
                  <a:latin typeface="Courier New" panose="02070309020205020404" pitchFamily="49" charset="0"/>
                  <a:cs typeface="Courier New" panose="02070309020205020404" pitchFamily="49" charset="0"/>
                </a:rPr>
                <a:t>hello.txt</a:t>
              </a:r>
              <a:r>
                <a:rPr lang="en-US" sz="3200" b="1" dirty="0" smtClean="0">
                  <a:latin typeface="Courier New" panose="02070309020205020404" pitchFamily="49" charset="0"/>
                  <a:cs typeface="Courier New" panose="02070309020205020404" pitchFamily="49" charset="0"/>
                </a:rPr>
                <a:t>'</a:t>
              </a:r>
              <a:endParaRPr lang="en-US" sz="3200" b="1" dirty="0">
                <a:latin typeface="Courier New" panose="02070309020205020404" pitchFamily="49" charset="0"/>
                <a:cs typeface="Courier New" panose="02070309020205020404" pitchFamily="49" charset="0"/>
              </a:endParaRPr>
            </a:p>
          </p:txBody>
        </p:sp>
      </p:grpSp>
    </p:spTree>
    <p:extLst>
      <p:ext uri="{BB962C8B-B14F-4D97-AF65-F5344CB8AC3E}">
        <p14:creationId xmlns:p14="http://schemas.microsoft.com/office/powerpoint/2010/main" val="37323066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40" name="TextBox 39"/>
          <p:cNvSpPr txBox="1"/>
          <p:nvPr/>
        </p:nvSpPr>
        <p:spPr bwMode="white">
          <a:xfrm>
            <a:off x="3099940" y="6662543"/>
            <a:ext cx="9756160"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525161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588" lvl="1" indent="-609570">
              <a:buFont typeface="Wingdings" panose="05000000000000000000" pitchFamily="2" charset="2"/>
              <a:buChar char="Ø"/>
            </a:pPr>
            <a:r>
              <a:rPr lang="en-US" dirty="0" smtClean="0"/>
              <a:t>Use Chef to install packages on your virtual workstation</a:t>
            </a:r>
          </a:p>
          <a:p>
            <a:pPr marL="918588" lvl="1" indent="-609570">
              <a:buFont typeface="Wingdings" panose="05000000000000000000" pitchFamily="2" charset="2"/>
              <a:buChar char="Ø"/>
            </a:pPr>
            <a:r>
              <a:rPr lang="en-US" dirty="0"/>
              <a:t>Use the </a:t>
            </a:r>
            <a:r>
              <a:rPr lang="en-US" dirty="0" smtClean="0"/>
              <a:t>chef-apply command</a:t>
            </a:r>
          </a:p>
          <a:p>
            <a:pPr marL="918588" lvl="1" indent="-609570">
              <a:buFont typeface="Wingdings" panose="05000000000000000000" pitchFamily="2" charset="2"/>
              <a:buChar char="Ø"/>
            </a:pPr>
            <a:r>
              <a:rPr lang="en-US" dirty="0" smtClean="0"/>
              <a:t>Create a basic Chef recipe file</a:t>
            </a:r>
          </a:p>
          <a:p>
            <a:pPr marL="918588" lvl="1" indent="-609570">
              <a:buFont typeface="Wingdings" panose="05000000000000000000" pitchFamily="2" charset="2"/>
              <a:buChar char="Ø"/>
            </a:pPr>
            <a:r>
              <a:rPr lang="en-US" dirty="0" smtClean="0"/>
              <a:t>Define Chef Resources</a:t>
            </a:r>
          </a:p>
          <a:p>
            <a:pPr lvl="1"/>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08834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a:latin typeface="Courier New" panose="02070309020205020404" pitchFamily="49" charset="0"/>
                <a:cs typeface="Courier New" panose="02070309020205020404" pitchFamily="49" charset="0"/>
              </a:rPr>
              <a:t> </a:t>
            </a:r>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5" name="Straight Connector 4"/>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8"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30" name="TextBox 29"/>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169463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7" name="Straight Connector 6"/>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5" y="4184857"/>
            <a:ext cx="1953084" cy="244280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7" name="TextBox 26"/>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21</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20500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10" name="Straight Connector 9"/>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7618165" cy="1837864"/>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22</a:t>
            </a:fld>
            <a:endParaRPr lang="en-US" dirty="0"/>
          </a:p>
        </p:txBody>
      </p:sp>
      <p:cxnSp>
        <p:nvCxnSpPr>
          <p:cNvPr id="12" name="Straight Connector 11"/>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1141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TextBox 3"/>
          <p:cNvSpPr txBox="1"/>
          <p:nvPr/>
        </p:nvSpPr>
        <p:spPr bwMode="white">
          <a:xfrm>
            <a:off x="10027160" y="5527705"/>
            <a:ext cx="1219200" cy="1219200"/>
          </a:xfrm>
          <a:prstGeom prst="rect">
            <a:avLst/>
          </a:prstGeom>
        </p:spPr>
        <p:txBody>
          <a:bodyPr vert="horz" wrap="none" lIns="121917" tIns="121917" rIns="121917" bIns="121917"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23</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5" name="Straight Connector 14"/>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35634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5" y="2070849"/>
            <a:ext cx="13231907" cy="1358873"/>
          </a:xfrm>
        </p:spPr>
        <p:txBody>
          <a:bodyPr>
            <a:normAutofit/>
          </a:bodyPr>
          <a:lstStyle/>
          <a:p>
            <a:r>
              <a:rPr lang="en-US" dirty="0" smtClean="0"/>
              <a:t>Lab: The </a:t>
            </a:r>
            <a:r>
              <a:rPr lang="en-US" dirty="0" smtClean="0">
                <a:latin typeface="Courier New" panose="02070309020205020404" pitchFamily="49" charset="0"/>
                <a:cs typeface="Courier New" panose="02070309020205020404" pitchFamily="49" charset="0"/>
              </a:rPr>
              <a:t>file</a:t>
            </a:r>
            <a:r>
              <a:rPr lang="en-US" dirty="0" smtClean="0"/>
              <a:t> Resource</a:t>
            </a:r>
            <a:endParaRPr lang="en-US" dirty="0"/>
          </a:p>
        </p:txBody>
      </p:sp>
      <p:sp>
        <p:nvSpPr>
          <p:cNvPr id="3" name="Subtitle 2"/>
          <p:cNvSpPr>
            <a:spLocks noGrp="1"/>
          </p:cNvSpPr>
          <p:nvPr>
            <p:ph type="subTitle" idx="1"/>
          </p:nvPr>
        </p:nvSpPr>
        <p:spPr>
          <a:xfrm>
            <a:off x="3013754" y="3506117"/>
            <a:ext cx="10974132" cy="4807603"/>
          </a:xfrm>
        </p:spPr>
        <p:txBody>
          <a:bodyPr>
            <a:noAutofit/>
          </a:bodyPr>
          <a:lstStyle/>
          <a:p>
            <a:r>
              <a:rPr lang="en-US" sz="3200" b="1" dirty="0"/>
              <a:t>Read </a:t>
            </a:r>
            <a:r>
              <a:rPr lang="en-US" sz="3200" dirty="0">
                <a:hlinkClick r:id="rId3"/>
              </a:rPr>
              <a:t>https://docs.chef.io/resources.html</a:t>
            </a:r>
            <a:r>
              <a:rPr lang="en-US" sz="3200" dirty="0"/>
              <a:t> </a:t>
            </a:r>
            <a:endParaRPr lang="en-US" sz="3200" b="1" dirty="0">
              <a:solidFill>
                <a:schemeClr val="tx1"/>
              </a:solidFill>
            </a:endParaRPr>
          </a:p>
          <a:p>
            <a:r>
              <a:rPr lang="en-US" sz="3200" b="1" dirty="0">
                <a:solidFill>
                  <a:schemeClr val="tx1"/>
                </a:solidFill>
              </a:rPr>
              <a:t>Discover the file resource's:</a:t>
            </a:r>
          </a:p>
          <a:p>
            <a:pPr marL="1066723" lvl="1" indent="-457178" algn="l">
              <a:buFontTx/>
              <a:buChar char="•"/>
            </a:pPr>
            <a:r>
              <a:rPr lang="en-US" sz="2700" dirty="0">
                <a:solidFill>
                  <a:schemeClr val="tx1"/>
                </a:solidFill>
              </a:rPr>
              <a:t>default </a:t>
            </a:r>
            <a:r>
              <a:rPr lang="en-US" sz="2700" dirty="0" smtClean="0">
                <a:solidFill>
                  <a:schemeClr val="tx1"/>
                </a:solidFill>
              </a:rPr>
              <a:t>action</a:t>
            </a:r>
            <a:endParaRPr lang="en-US" sz="2700" dirty="0">
              <a:solidFill>
                <a:schemeClr val="tx1"/>
              </a:solidFill>
            </a:endParaRPr>
          </a:p>
          <a:p>
            <a:pPr marL="1066723" lvl="1" indent="-457178" algn="l">
              <a:buFontTx/>
              <a:buChar char="•"/>
            </a:pPr>
            <a:r>
              <a:rPr lang="en-US" sz="2700" b="1" dirty="0" smtClean="0">
                <a:solidFill>
                  <a:schemeClr val="tx1"/>
                </a:solidFill>
                <a:cs typeface="Courier New" panose="02070309020205020404" pitchFamily="49" charset="0"/>
              </a:rPr>
              <a:t>rights</a:t>
            </a:r>
            <a:r>
              <a:rPr lang="en-US" sz="2700" dirty="0" smtClean="0">
                <a:solidFill>
                  <a:schemeClr val="tx1"/>
                </a:solidFill>
                <a:cs typeface="Courier New" panose="02070309020205020404" pitchFamily="49" charset="0"/>
              </a:rPr>
              <a:t> attribute</a:t>
            </a:r>
            <a:endParaRPr lang="en-US" sz="2700" dirty="0"/>
          </a:p>
          <a:p>
            <a:endParaRPr lang="en-US" sz="3200" b="1" dirty="0"/>
          </a:p>
          <a:p>
            <a:r>
              <a:rPr lang="en-US" sz="3200" b="1" dirty="0"/>
              <a:t>Update the </a:t>
            </a:r>
            <a:r>
              <a:rPr lang="en-US" sz="3200" b="1" dirty="0">
                <a:latin typeface="Courier New" panose="02070309020205020404" pitchFamily="49" charset="0"/>
                <a:cs typeface="Courier New" panose="02070309020205020404" pitchFamily="49" charset="0"/>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en-US" sz="2700" dirty="0">
                <a:solidFill>
                  <a:srgbClr val="3E4346"/>
                </a:solidFill>
                <a:cs typeface="Courier New" panose="02070309020205020404" pitchFamily="49" charset="0"/>
              </a:rPr>
              <a:t>'</a:t>
            </a:r>
            <a:r>
              <a:rPr lang="en-US" sz="2700" dirty="0" err="1" smtClean="0">
                <a:solidFill>
                  <a:srgbClr val="3E4346"/>
                </a:solidFill>
                <a:cs typeface="Courier New" panose="02070309020205020404" pitchFamily="49" charset="0"/>
              </a:rPr>
              <a:t>hello.txt</a:t>
            </a:r>
            <a:r>
              <a:rPr lang="en-US" sz="2700" dirty="0" smtClean="0">
                <a:solidFill>
                  <a:srgbClr val="3E4346"/>
                </a:solidFill>
                <a:cs typeface="Courier New" panose="02070309020205020404" pitchFamily="49" charset="0"/>
              </a:rPr>
              <a:t>' is created with </a:t>
            </a:r>
            <a:r>
              <a:rPr lang="en-US" sz="2700" dirty="0" smtClean="0">
                <a:solidFill>
                  <a:srgbClr val="3E4346"/>
                </a:solidFill>
              </a:rPr>
              <a:t>'read</a:t>
            </a:r>
            <a:r>
              <a:rPr lang="en-US" sz="2700" dirty="0" smtClean="0">
                <a:solidFill>
                  <a:srgbClr val="3E4346"/>
                </a:solidFill>
              </a:rPr>
              <a:t>' rights for 'Everyone'.</a:t>
            </a:r>
            <a:endParaRPr lang="en-US" sz="2700"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58751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Lab: The Updated file Resource</a:t>
            </a:r>
            <a:endParaRPr lang="en-US" dirty="0"/>
          </a:p>
        </p:txBody>
      </p:sp>
      <p:sp>
        <p:nvSpPr>
          <p:cNvPr id="3" name="Content Placeholder 2"/>
          <p:cNvSpPr>
            <a:spLocks noGrp="1"/>
          </p:cNvSpPr>
          <p:nvPr>
            <p:ph sz="quarter" idx="10"/>
          </p:nvPr>
        </p:nvSpPr>
        <p:spPr>
          <a:xfrm>
            <a:off x="1121106" y="2113747"/>
            <a:ext cx="7984686" cy="5944404"/>
          </a:xfrm>
        </p:spPr>
        <p:txBody>
          <a:bodyPr/>
          <a:lstStyle/>
          <a:p>
            <a:r>
              <a:rPr lang="en-US" b="1" dirty="0"/>
              <a:t>file </a:t>
            </a:r>
            <a:r>
              <a:rPr lang="uk-UA" b="1" dirty="0" smtClean="0"/>
              <a:t>'</a:t>
            </a:r>
            <a:r>
              <a:rPr lang="en-US" b="1" dirty="0" err="1" smtClean="0"/>
              <a:t>hello.txt</a:t>
            </a:r>
            <a:r>
              <a:rPr lang="uk-UA" b="1" dirty="0" smtClean="0"/>
              <a:t>'</a:t>
            </a:r>
            <a:r>
              <a:rPr lang="en-US" b="1" dirty="0" smtClean="0"/>
              <a:t> </a:t>
            </a:r>
            <a:r>
              <a:rPr lang="en-US" b="1" dirty="0"/>
              <a:t>do</a:t>
            </a:r>
          </a:p>
          <a:p>
            <a:r>
              <a:rPr lang="en-US" b="1" dirty="0"/>
              <a:t>  content </a:t>
            </a:r>
            <a:r>
              <a:rPr lang="uk-UA" b="1" dirty="0" smtClean="0"/>
              <a:t>'</a:t>
            </a:r>
            <a:r>
              <a:rPr lang="en-US" b="1" dirty="0" smtClean="0"/>
              <a:t>Hello</a:t>
            </a:r>
            <a:r>
              <a:rPr lang="en-US" b="1" dirty="0"/>
              <a:t>, world</a:t>
            </a:r>
            <a:r>
              <a:rPr lang="en-US" b="1" dirty="0" smtClean="0"/>
              <a:t>!</a:t>
            </a:r>
            <a:r>
              <a:rPr lang="uk-UA" b="1" dirty="0" smtClean="0"/>
              <a:t>'</a:t>
            </a:r>
            <a:endParaRPr lang="en-US" b="1" dirty="0"/>
          </a:p>
          <a:p>
            <a:r>
              <a:rPr lang="en-US" dirty="0" smtClean="0"/>
              <a:t>  rights </a:t>
            </a:r>
            <a:r>
              <a:rPr lang="en-US" dirty="0"/>
              <a:t>:read, </a:t>
            </a:r>
            <a:r>
              <a:rPr lang="en-US" dirty="0" smtClean="0"/>
              <a:t>'Everyone</a:t>
            </a:r>
            <a:r>
              <a:rPr lang="en-US" dirty="0"/>
              <a:t>'</a:t>
            </a:r>
          </a:p>
          <a:p>
            <a:r>
              <a:rPr lang="en-US" b="1" dirty="0" smtClean="0"/>
              <a:t>  action :create</a:t>
            </a:r>
            <a:endParaRPr lang="en-US" b="1" dirty="0"/>
          </a:p>
          <a:p>
            <a:r>
              <a:rPr lang="en-US" b="1"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00" b="1" dirty="0"/>
              <a:t>~/</a:t>
            </a:r>
            <a:r>
              <a:rPr lang="en-US" sz="3700" b="1" dirty="0" err="1"/>
              <a:t>hello.rb</a:t>
            </a:r>
            <a:endParaRPr lang="en-US" sz="3700" b="1" dirty="0"/>
          </a:p>
        </p:txBody>
      </p:sp>
      <p:sp>
        <p:nvSpPr>
          <p:cNvPr id="5" name="Content Placeholder 4"/>
          <p:cNvSpPr>
            <a:spLocks noGrp="1"/>
          </p:cNvSpPr>
          <p:nvPr>
            <p:ph sz="quarter" idx="12"/>
          </p:nvPr>
        </p:nvSpPr>
        <p:spPr>
          <a:xfrm>
            <a:off x="9375993" y="1879834"/>
            <a:ext cx="6168809" cy="6294529"/>
          </a:xfrm>
        </p:spPr>
        <p:txBody>
          <a:bodyPr>
            <a:normAutofit/>
          </a:bodyPr>
          <a:lstStyle/>
          <a:p>
            <a:r>
              <a:rPr lang="en-US" sz="3700" dirty="0"/>
              <a:t>This sets the file's rights to allow 'Everyone' access.</a:t>
            </a:r>
          </a:p>
          <a:p>
            <a:endParaRPr lang="en-US" sz="3700" dirty="0" smtClean="0"/>
          </a:p>
          <a:p>
            <a:r>
              <a:rPr lang="en-US" sz="3700" dirty="0" smtClean="0"/>
              <a:t>The </a:t>
            </a:r>
            <a:r>
              <a:rPr lang="en-US" sz="3700" dirty="0"/>
              <a:t>default action is to create (not necessary to define it</a:t>
            </a:r>
            <a:r>
              <a:rPr lang="en-US" sz="3700" dirty="0" smtClean="0"/>
              <a:t>).</a:t>
            </a:r>
            <a:endParaRPr lang="en-US" sz="3700" dirty="0"/>
          </a:p>
          <a:p>
            <a:endParaRPr lang="en-US" sz="3700" dirty="0"/>
          </a:p>
        </p:txBody>
      </p:sp>
      <p:sp>
        <p:nvSpPr>
          <p:cNvPr id="12" name="Text Placeholder 6"/>
          <p:cNvSpPr>
            <a:spLocks noGrp="1"/>
          </p:cNvSpPr>
          <p:nvPr>
            <p:ph type="body" sz="quarter" idx="14"/>
          </p:nvPr>
        </p:nvSpPr>
        <p:spPr>
          <a:xfrm>
            <a:off x="1121084" y="3408729"/>
            <a:ext cx="7957688" cy="1377027"/>
          </a:xfrm>
        </p:spPr>
        <p:txBody>
          <a:bodyPr/>
          <a:lstStyle/>
          <a:p>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83788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967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Goodbye Recipe</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r>
              <a:rPr lang="en-US" sz="3200" dirty="0"/>
              <a:t>Create a recipe file named </a:t>
            </a:r>
            <a:r>
              <a:rPr lang="en-US" sz="3200" dirty="0" smtClean="0">
                <a:latin typeface="Courier New" panose="02070309020205020404" pitchFamily="49" charset="0"/>
                <a:cs typeface="Courier New" panose="02070309020205020404" pitchFamily="49" charset="0"/>
              </a:rPr>
              <a:t>"</a:t>
            </a:r>
            <a:r>
              <a:rPr lang="en-US" sz="3200" dirty="0" err="1" smtClean="0">
                <a:latin typeface="+mj-lt"/>
                <a:cs typeface="Courier New" panose="02070309020205020404" pitchFamily="49" charset="0"/>
              </a:rPr>
              <a:t>goodbye.rb</a:t>
            </a:r>
            <a:r>
              <a:rPr lang="en-US" sz="3200" dirty="0" smtClean="0">
                <a:latin typeface="Courier New" panose="02070309020205020404" pitchFamily="49" charset="0"/>
                <a:cs typeface="Courier New" panose="02070309020205020404" pitchFamily="49" charset="0"/>
              </a:rPr>
              <a:t>"</a:t>
            </a:r>
            <a:r>
              <a:rPr lang="en-US" sz="3200" dirty="0" smtClean="0"/>
              <a:t> </a:t>
            </a:r>
            <a:r>
              <a:rPr lang="en-US" sz="3200" dirty="0"/>
              <a:t>that defines the policy: </a:t>
            </a:r>
            <a:endParaRPr lang="en-US" sz="3200" dirty="0" smtClean="0"/>
          </a:p>
          <a:p>
            <a:pPr marL="1066749" lvl="1" indent="-457189" algn="l">
              <a:buFont typeface="Wingdings" charset="2"/>
              <a:buChar char="q"/>
            </a:pPr>
            <a:r>
              <a:rPr lang="en-US" sz="2700" dirty="0" smtClean="0">
                <a:solidFill>
                  <a:srgbClr val="3E4346"/>
                </a:solidFill>
              </a:rPr>
              <a:t>The </a:t>
            </a:r>
            <a:r>
              <a:rPr lang="en-US" sz="2700" dirty="0" smtClean="0">
                <a:solidFill>
                  <a:srgbClr val="3E4346"/>
                </a:solidFill>
                <a:cs typeface="Courier New" panose="02070309020205020404" pitchFamily="49" charset="0"/>
              </a:rPr>
              <a:t>file </a:t>
            </a:r>
            <a:r>
              <a:rPr lang="en-US" sz="2700" dirty="0" smtClean="0">
                <a:solidFill>
                  <a:srgbClr val="3E4346"/>
                </a:solidFill>
              </a:rPr>
              <a:t>named </a:t>
            </a:r>
            <a:r>
              <a:rPr lang="uk-UA" sz="2700" dirty="0" smtClean="0">
                <a:solidFill>
                  <a:srgbClr val="3E4346"/>
                </a:solidFill>
              </a:rPr>
              <a:t>'</a:t>
            </a:r>
            <a:r>
              <a:rPr lang="en-US" sz="2700" dirty="0" err="1" smtClean="0">
                <a:solidFill>
                  <a:srgbClr val="3E4346"/>
                </a:solidFill>
              </a:rPr>
              <a:t>hello.txt</a:t>
            </a:r>
            <a:r>
              <a:rPr lang="uk-UA" sz="2700" dirty="0" smtClean="0">
                <a:solidFill>
                  <a:srgbClr val="3E4346"/>
                </a:solidFill>
              </a:rPr>
              <a:t>'</a:t>
            </a:r>
            <a:r>
              <a:rPr lang="en-US" sz="2700" dirty="0">
                <a:solidFill>
                  <a:srgbClr val="3E4346"/>
                </a:solidFill>
              </a:rPr>
              <a:t> </a:t>
            </a:r>
            <a:r>
              <a:rPr lang="en-US" sz="2700" dirty="0" smtClean="0">
                <a:solidFill>
                  <a:srgbClr val="3E4346"/>
                </a:solidFill>
              </a:rPr>
              <a:t>is deleted.</a:t>
            </a:r>
            <a:endParaRPr lang="en-US" sz="3200" dirty="0" smtClean="0"/>
          </a:p>
          <a:p>
            <a:endParaRPr lang="en-US" sz="3200" dirty="0"/>
          </a:p>
          <a:p>
            <a:r>
              <a:rPr lang="en-US" sz="3200" dirty="0" smtClean="0"/>
              <a:t>Use </a:t>
            </a:r>
            <a:r>
              <a:rPr lang="en-US" sz="3200" dirty="0" smtClean="0">
                <a:latin typeface="+mj-lt"/>
                <a:cs typeface="Courier New" panose="02070309020205020404" pitchFamily="49" charset="0"/>
              </a:rPr>
              <a:t>chef-apply</a:t>
            </a:r>
            <a:r>
              <a:rPr lang="en-US" sz="3200" dirty="0" smtClean="0">
                <a:latin typeface="+mj-lt"/>
              </a:rPr>
              <a:t> </a:t>
            </a:r>
            <a:r>
              <a:rPr lang="en-US" sz="3200" dirty="0" smtClean="0"/>
              <a:t>to apply the recipe file named </a:t>
            </a:r>
            <a:r>
              <a:rPr lang="en-US" sz="3200" dirty="0" smtClean="0">
                <a:latin typeface="+mj-lt"/>
              </a:rPr>
              <a:t>"</a:t>
            </a:r>
            <a:r>
              <a:rPr lang="en-US" sz="3200" dirty="0" err="1" smtClean="0">
                <a:latin typeface="+mj-lt"/>
              </a:rPr>
              <a:t>goodbye.rb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109321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Lab: The Updated file Resource</a:t>
            </a:r>
            <a:endParaRPr lang="en-US" dirty="0"/>
          </a:p>
        </p:txBody>
      </p:sp>
      <p:sp>
        <p:nvSpPr>
          <p:cNvPr id="3" name="Content Placeholder 2"/>
          <p:cNvSpPr>
            <a:spLocks noGrp="1"/>
          </p:cNvSpPr>
          <p:nvPr>
            <p:ph sz="quarter" idx="10"/>
          </p:nvPr>
        </p:nvSpPr>
        <p:spPr>
          <a:xfrm>
            <a:off x="1121106" y="2113747"/>
            <a:ext cx="14422526" cy="5944404"/>
          </a:xfrm>
        </p:spPr>
        <p:txBody>
          <a:bodyPr/>
          <a:lstStyle/>
          <a:p>
            <a:r>
              <a:rPr lang="en-US" b="1" dirty="0"/>
              <a:t>file </a:t>
            </a:r>
            <a:r>
              <a:rPr lang="uk-UA" b="1" dirty="0" smtClean="0"/>
              <a:t>'</a:t>
            </a:r>
            <a:r>
              <a:rPr lang="en-US" b="1" dirty="0" err="1" smtClean="0"/>
              <a:t>hello.txt</a:t>
            </a:r>
            <a:r>
              <a:rPr lang="uk-UA" b="1" dirty="0" smtClean="0"/>
              <a:t>'</a:t>
            </a:r>
            <a:r>
              <a:rPr lang="en-US" b="1" dirty="0" smtClean="0"/>
              <a:t> </a:t>
            </a:r>
            <a:r>
              <a:rPr lang="en-US" b="1" dirty="0"/>
              <a:t>do</a:t>
            </a:r>
          </a:p>
          <a:p>
            <a:r>
              <a:rPr lang="en-US" b="1" dirty="0" smtClean="0"/>
              <a:t>  action :delete</a:t>
            </a:r>
          </a:p>
          <a:p>
            <a:r>
              <a:rPr lang="en-US" b="1" dirty="0" smtClean="0"/>
              <a:t>end</a:t>
            </a:r>
            <a:endParaRPr lang="en-US" b="1" dirty="0"/>
          </a:p>
        </p:txBody>
      </p:sp>
      <p:sp>
        <p:nvSpPr>
          <p:cNvPr id="4" name="Text Placeholder 3"/>
          <p:cNvSpPr>
            <a:spLocks noGrp="1"/>
          </p:cNvSpPr>
          <p:nvPr>
            <p:ph type="body" sz="quarter" idx="11"/>
          </p:nvPr>
        </p:nvSpPr>
        <p:spPr/>
        <p:txBody>
          <a:bodyPr>
            <a:noAutofit/>
          </a:bodyPr>
          <a:lstStyle/>
          <a:p>
            <a:pPr>
              <a:lnSpc>
                <a:spcPct val="120000"/>
              </a:lnSpc>
            </a:pPr>
            <a:r>
              <a:rPr lang="en-US" sz="3700" b="1" dirty="0" smtClean="0"/>
              <a:t>~/</a:t>
            </a:r>
            <a:r>
              <a:rPr lang="en-US" sz="3700" b="1" dirty="0" err="1" smtClean="0"/>
              <a:t>goodbye.rb</a:t>
            </a:r>
            <a:endParaRPr lang="en-US" sz="3700" b="1"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768279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Recipe: (chef-apply cookbook)::(chef-apply recipe)</a:t>
            </a:r>
          </a:p>
          <a:p>
            <a:r>
              <a:rPr lang="en-US" dirty="0"/>
              <a:t>  * file[</a:t>
            </a:r>
            <a:r>
              <a:rPr lang="en-US" dirty="0" err="1"/>
              <a:t>hello.txt</a:t>
            </a:r>
            <a:r>
              <a:rPr lang="en-US" dirty="0"/>
              <a:t>] action delete</a:t>
            </a:r>
          </a:p>
          <a:p>
            <a:r>
              <a:rPr lang="en-US" dirty="0"/>
              <a:t>    - delete file </a:t>
            </a:r>
            <a:r>
              <a:rPr lang="en-US" dirty="0" err="1"/>
              <a:t>hello.txt</a:t>
            </a:r>
            <a:endParaRPr lang="en-US" dirty="0"/>
          </a:p>
        </p:txBody>
      </p:sp>
      <p:sp>
        <p:nvSpPr>
          <p:cNvPr id="3" name="Title 2"/>
          <p:cNvSpPr>
            <a:spLocks noGrp="1"/>
          </p:cNvSpPr>
          <p:nvPr>
            <p:ph type="title"/>
          </p:nvPr>
        </p:nvSpPr>
        <p:spPr/>
        <p:txBody>
          <a:bodyPr/>
          <a:lstStyle/>
          <a:p>
            <a:r>
              <a:rPr lang="en-US" dirty="0" smtClean="0"/>
              <a:t>Lab: 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a:t>
            </a:r>
            <a:r>
              <a:rPr lang="en-US" dirty="0" smtClean="0"/>
              <a:t>chef</a:t>
            </a:r>
            <a:r>
              <a:rPr lang="en-US" dirty="0"/>
              <a:t>-apply </a:t>
            </a:r>
            <a:r>
              <a:rPr lang="en-US" dirty="0" err="1" smtClean="0"/>
              <a:t>goodbye.rb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785632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4" y="3506119"/>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3" y="7483799"/>
            <a:ext cx="8917577" cy="524133"/>
          </a:xfrm>
        </p:spPr>
        <p:txBody>
          <a:bodyPr anchor="ctr">
            <a:normAutofit/>
          </a:bodyPr>
          <a:lstStyle>
            <a:lvl1pPr marL="0" indent="0" algn="ctr">
              <a:buNone/>
              <a:defRPr sz="1800">
                <a:solidFill>
                  <a:schemeClr val="tx1"/>
                </a:solidFill>
              </a:defRPr>
            </a:lvl1pPr>
          </a:lstStyle>
          <a:p>
            <a:pPr lvl="0"/>
            <a:r>
              <a:rPr lang="en-US" sz="3200" dirty="0">
                <a:hlinkClick r:id="rId3"/>
              </a:rPr>
              <a:t>https://</a:t>
            </a:r>
            <a:r>
              <a:rPr lang="en-US" sz="3200" dirty="0" smtClean="0">
                <a:hlinkClick r:id="rId3"/>
              </a:rPr>
              <a:t>docs.chef.io/resources.html</a:t>
            </a:r>
            <a:endParaRPr lang="en-US" sz="3200" dirty="0" smtClean="0"/>
          </a:p>
          <a:p>
            <a:pPr lvl="0"/>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220820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smtClean="0"/>
              <a:t>False</a:t>
            </a:r>
            <a:endParaRPr lang="en-US" dirty="0"/>
          </a:p>
        </p:txBody>
      </p:sp>
      <p:sp>
        <p:nvSpPr>
          <p:cNvPr id="3" name="Title 2"/>
          <p:cNvSpPr>
            <a:spLocks noGrp="1"/>
          </p:cNvSpPr>
          <p:nvPr>
            <p:ph type="title"/>
          </p:nvPr>
        </p:nvSpPr>
        <p:spPr/>
        <p:txBody>
          <a:bodyPr/>
          <a:lstStyle/>
          <a:p>
            <a:r>
              <a:rPr lang="en-US" dirty="0" smtClean="0"/>
              <a:t>Lab: Test that the File was Deleted</a:t>
            </a:r>
            <a:endParaRPr lang="en-US" dirty="0"/>
          </a:p>
        </p:txBody>
      </p:sp>
      <p:sp>
        <p:nvSpPr>
          <p:cNvPr id="4" name="Text Placeholder 3"/>
          <p:cNvSpPr>
            <a:spLocks noGrp="1"/>
          </p:cNvSpPr>
          <p:nvPr>
            <p:ph type="body" sz="quarter" idx="11"/>
          </p:nvPr>
        </p:nvSpPr>
        <p:spPr/>
        <p:txBody>
          <a:bodyPr/>
          <a:lstStyle/>
          <a:p>
            <a:r>
              <a:rPr lang="en-US" dirty="0" smtClean="0"/>
              <a:t>$ Test-Path </a:t>
            </a:r>
            <a:r>
              <a:rPr lang="en-US" dirty="0" err="1" smtClean="0"/>
              <a:t>hello.txt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563948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Disable Limited User Account</a:t>
            </a:r>
            <a:endParaRPr lang="en-US" dirty="0"/>
          </a:p>
        </p:txBody>
      </p:sp>
      <p:sp>
        <p:nvSpPr>
          <p:cNvPr id="3" name="Text Placeholder 2"/>
          <p:cNvSpPr>
            <a:spLocks noGrp="1"/>
          </p:cNvSpPr>
          <p:nvPr>
            <p:ph type="body" sz="quarter" idx="10"/>
          </p:nvPr>
        </p:nvSpPr>
        <p:spPr/>
        <p:txBody>
          <a:bodyPr/>
          <a:lstStyle/>
          <a:p>
            <a:pPr marL="342900" indent="-342900">
              <a:buFont typeface="Wingdings" charset="2"/>
              <a:buChar char="q"/>
            </a:pPr>
            <a:r>
              <a:rPr lang="en-US" dirty="0" smtClean="0"/>
              <a:t>Create a recipe that disables Limited User Account.</a:t>
            </a:r>
            <a:endParaRPr lang="en-US" dirty="0"/>
          </a:p>
        </p:txBody>
      </p:sp>
      <p:sp>
        <p:nvSpPr>
          <p:cNvPr id="4" name="Content Placeholder 3"/>
          <p:cNvSpPr>
            <a:spLocks noGrp="1"/>
          </p:cNvSpPr>
          <p:nvPr>
            <p:ph sz="quarter" idx="11"/>
          </p:nvPr>
        </p:nvSpPr>
        <p:spPr/>
        <p:txBody>
          <a:bodyPr/>
          <a:lstStyle/>
          <a:p>
            <a:r>
              <a:rPr lang="en-US" dirty="0" smtClean="0"/>
              <a:t>Managing files is nice but what about Registry keys?</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894026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GE: Disable the Limited User Account</a:t>
            </a:r>
            <a:endParaRPr lang="en-US" dirty="0"/>
          </a:p>
        </p:txBody>
      </p:sp>
      <p:sp>
        <p:nvSpPr>
          <p:cNvPr id="3" name="Content Placeholder 2"/>
          <p:cNvSpPr>
            <a:spLocks noGrp="1"/>
          </p:cNvSpPr>
          <p:nvPr>
            <p:ph sz="quarter" idx="10"/>
          </p:nvPr>
        </p:nvSpPr>
        <p:spPr>
          <a:xfrm>
            <a:off x="1121106" y="2113747"/>
            <a:ext cx="14422526" cy="5944404"/>
          </a:xfrm>
        </p:spPr>
        <p:txBody>
          <a:bodyPr>
            <a:normAutofit/>
          </a:bodyPr>
          <a:lstStyle/>
          <a:p>
            <a:r>
              <a:rPr lang="en-US" sz="2200" dirty="0" err="1"/>
              <a:t>system_policies</a:t>
            </a:r>
            <a:r>
              <a:rPr lang="en-US" sz="2200" dirty="0"/>
              <a:t> = </a:t>
            </a:r>
            <a:r>
              <a:rPr lang="en-US" sz="2200" dirty="0"/>
              <a:t>'HKLM\Software\Microsoft\Windows\</a:t>
            </a:r>
            <a:r>
              <a:rPr lang="en-US" sz="2200" dirty="0" err="1"/>
              <a:t>CurrentVersion</a:t>
            </a:r>
            <a:r>
              <a:rPr lang="en-US" sz="2200" dirty="0"/>
              <a:t>\Policies\System'</a:t>
            </a:r>
            <a:endParaRPr lang="en-US" sz="2200" dirty="0" smtClean="0"/>
          </a:p>
          <a:p>
            <a:endParaRPr lang="en-US" sz="2200" dirty="0" smtClean="0"/>
          </a:p>
          <a:p>
            <a:r>
              <a:rPr lang="en-US" sz="2200" dirty="0" err="1" smtClean="0"/>
              <a:t>registry_key</a:t>
            </a:r>
            <a:r>
              <a:rPr lang="en-US" sz="2200" dirty="0" smtClean="0"/>
              <a:t> </a:t>
            </a:r>
            <a:r>
              <a:rPr lang="en-US" sz="2200" dirty="0" err="1"/>
              <a:t>system_policies</a:t>
            </a:r>
            <a:r>
              <a:rPr lang="en-US" sz="2200" dirty="0"/>
              <a:t> do</a:t>
            </a:r>
            <a:endParaRPr lang="en-US" sz="2200" dirty="0" smtClean="0"/>
          </a:p>
          <a:p>
            <a:r>
              <a:rPr lang="en-US" sz="2200" dirty="0" smtClean="0"/>
              <a:t>  </a:t>
            </a:r>
            <a:r>
              <a:rPr lang="en-US" sz="2200" dirty="0"/>
              <a:t>values </a:t>
            </a:r>
            <a:r>
              <a:rPr lang="en-US" sz="2200" dirty="0" smtClean="0"/>
              <a:t>[{</a:t>
            </a:r>
          </a:p>
          <a:p>
            <a:r>
              <a:rPr lang="en-US" sz="2200" dirty="0" smtClean="0"/>
              <a:t>    </a:t>
            </a:r>
            <a:r>
              <a:rPr lang="en-US" sz="2200" dirty="0"/>
              <a:t>:name =&gt; '</a:t>
            </a:r>
            <a:r>
              <a:rPr lang="en-US" sz="2200" dirty="0" err="1"/>
              <a:t>EnableLUA</a:t>
            </a:r>
            <a:r>
              <a:rPr lang="en-US" sz="2200" dirty="0" smtClean="0"/>
              <a:t>',</a:t>
            </a:r>
          </a:p>
          <a:p>
            <a:r>
              <a:rPr lang="en-US" sz="2200" dirty="0" smtClean="0"/>
              <a:t>    </a:t>
            </a:r>
            <a:r>
              <a:rPr lang="en-US" sz="2200" dirty="0"/>
              <a:t>:type =&gt; :</a:t>
            </a:r>
            <a:r>
              <a:rPr lang="en-US" sz="2200" dirty="0" err="1"/>
              <a:t>dword</a:t>
            </a:r>
            <a:r>
              <a:rPr lang="en-US" sz="2200" dirty="0" smtClean="0"/>
              <a:t>,</a:t>
            </a:r>
          </a:p>
          <a:p>
            <a:r>
              <a:rPr lang="en-US" sz="2200" dirty="0" smtClean="0"/>
              <a:t>    </a:t>
            </a:r>
            <a:r>
              <a:rPr lang="en-US" sz="2200" dirty="0"/>
              <a:t>:data =&gt; </a:t>
            </a:r>
            <a:r>
              <a:rPr lang="en-US" sz="2200" dirty="0" smtClean="0"/>
              <a:t>0</a:t>
            </a:r>
          </a:p>
          <a:p>
            <a:r>
              <a:rPr lang="en-US" sz="2200" dirty="0" smtClean="0"/>
              <a:t>  }]</a:t>
            </a:r>
          </a:p>
          <a:p>
            <a:r>
              <a:rPr lang="en-US" sz="2200" dirty="0" smtClean="0"/>
              <a:t>end</a:t>
            </a:r>
            <a:endParaRPr lang="en-US" sz="2200" dirty="0"/>
          </a:p>
        </p:txBody>
      </p:sp>
      <p:sp>
        <p:nvSpPr>
          <p:cNvPr id="4" name="Text Placeholder 3"/>
          <p:cNvSpPr>
            <a:spLocks noGrp="1"/>
          </p:cNvSpPr>
          <p:nvPr>
            <p:ph type="body" sz="quarter" idx="11"/>
          </p:nvPr>
        </p:nvSpPr>
        <p:spPr/>
        <p:txBody>
          <a:bodyPr>
            <a:noAutofit/>
          </a:bodyPr>
          <a:lstStyle/>
          <a:p>
            <a:pPr>
              <a:lnSpc>
                <a:spcPct val="120000"/>
              </a:lnSpc>
            </a:pPr>
            <a:r>
              <a:rPr lang="en-US" sz="3700" b="1" dirty="0" smtClean="0"/>
              <a:t>~/disable-</a:t>
            </a:r>
            <a:r>
              <a:rPr lang="en-US" sz="3700" b="1" dirty="0" err="1" smtClean="0"/>
              <a:t>uac.rb</a:t>
            </a:r>
            <a:endParaRPr lang="en-US" sz="3700" b="1"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519765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GE: Disable </a:t>
            </a:r>
            <a:r>
              <a:rPr lang="en-US" smtClean="0"/>
              <a:t>the Limited User Account</a:t>
            </a:r>
            <a:endParaRPr lang="en-US" dirty="0"/>
          </a:p>
        </p:txBody>
      </p:sp>
      <p:sp>
        <p:nvSpPr>
          <p:cNvPr id="3" name="Content Placeholder 2"/>
          <p:cNvSpPr>
            <a:spLocks noGrp="1"/>
          </p:cNvSpPr>
          <p:nvPr>
            <p:ph sz="quarter" idx="10"/>
          </p:nvPr>
        </p:nvSpPr>
        <p:spPr>
          <a:xfrm>
            <a:off x="1121106" y="2113747"/>
            <a:ext cx="14422526" cy="5944404"/>
          </a:xfrm>
        </p:spPr>
        <p:txBody>
          <a:bodyPr>
            <a:normAutofit/>
          </a:bodyPr>
          <a:lstStyle/>
          <a:p>
            <a:r>
              <a:rPr lang="en-US" sz="2200" dirty="0" err="1" smtClean="0"/>
              <a:t>system_policies</a:t>
            </a:r>
            <a:r>
              <a:rPr lang="en-US" sz="2200" dirty="0" smtClean="0"/>
              <a:t> = 'HKLM\Software\Microsoft\Windows\</a:t>
            </a:r>
            <a:r>
              <a:rPr lang="en-US" sz="2200" dirty="0" err="1" smtClean="0"/>
              <a:t>CurrentVersion</a:t>
            </a:r>
            <a:r>
              <a:rPr lang="en-US" sz="2200" dirty="0" smtClean="0"/>
              <a:t>\Policies\System</a:t>
            </a:r>
            <a:r>
              <a:rPr lang="en-US" sz="2200" dirty="0"/>
              <a:t>'</a:t>
            </a:r>
            <a:endParaRPr lang="en-US" sz="2200" dirty="0" smtClean="0"/>
          </a:p>
          <a:p>
            <a:endParaRPr lang="en-US" sz="2200" dirty="0" smtClean="0"/>
          </a:p>
          <a:p>
            <a:r>
              <a:rPr lang="en-US" sz="2200" dirty="0" err="1" smtClean="0"/>
              <a:t>registry_key</a:t>
            </a:r>
            <a:r>
              <a:rPr lang="en-US" sz="2200" dirty="0" smtClean="0"/>
              <a:t> </a:t>
            </a:r>
            <a:r>
              <a:rPr lang="en-US" sz="2200" dirty="0" err="1"/>
              <a:t>system_policies</a:t>
            </a:r>
            <a:r>
              <a:rPr lang="en-US" sz="2200" dirty="0"/>
              <a:t> </a:t>
            </a:r>
            <a:r>
              <a:rPr lang="en-US" sz="2200" dirty="0" smtClean="0"/>
              <a:t>do</a:t>
            </a:r>
          </a:p>
          <a:p>
            <a:r>
              <a:rPr lang="en-US" sz="2200" dirty="0" smtClean="0"/>
              <a:t>  </a:t>
            </a:r>
            <a:r>
              <a:rPr lang="en-US" sz="2200" dirty="0"/>
              <a:t>values </a:t>
            </a:r>
            <a:r>
              <a:rPr lang="en-US" sz="2200" dirty="0" smtClean="0"/>
              <a:t>[{</a:t>
            </a:r>
            <a:endParaRPr lang="en-US" sz="2200" dirty="0" smtClean="0"/>
          </a:p>
          <a:p>
            <a:r>
              <a:rPr lang="en-US" sz="2200" dirty="0" smtClean="0"/>
              <a:t>    </a:t>
            </a:r>
            <a:r>
              <a:rPr lang="en-US" sz="2200" dirty="0"/>
              <a:t>:name =&gt; '</a:t>
            </a:r>
            <a:r>
              <a:rPr lang="en-US" sz="2200" dirty="0" err="1"/>
              <a:t>EnableLUA</a:t>
            </a:r>
            <a:r>
              <a:rPr lang="en-US" sz="2200" dirty="0" smtClean="0"/>
              <a:t>',</a:t>
            </a:r>
          </a:p>
          <a:p>
            <a:r>
              <a:rPr lang="en-US" sz="2200" dirty="0" smtClean="0"/>
              <a:t>    </a:t>
            </a:r>
            <a:r>
              <a:rPr lang="en-US" sz="2200" dirty="0"/>
              <a:t>:type =&gt; :</a:t>
            </a:r>
            <a:r>
              <a:rPr lang="en-US" sz="2200" dirty="0" err="1"/>
              <a:t>dword</a:t>
            </a:r>
            <a:r>
              <a:rPr lang="en-US" sz="2200" dirty="0" smtClean="0"/>
              <a:t>,</a:t>
            </a:r>
          </a:p>
          <a:p>
            <a:r>
              <a:rPr lang="en-US" sz="2200" dirty="0" smtClean="0"/>
              <a:t>    </a:t>
            </a:r>
            <a:r>
              <a:rPr lang="en-US" sz="2200" dirty="0"/>
              <a:t>:data =&gt; </a:t>
            </a:r>
            <a:r>
              <a:rPr lang="en-US" sz="2200" dirty="0" smtClean="0"/>
              <a:t>0</a:t>
            </a:r>
          </a:p>
          <a:p>
            <a:r>
              <a:rPr lang="en-US" sz="2200" dirty="0" smtClean="0"/>
              <a:t>  }]</a:t>
            </a:r>
          </a:p>
          <a:p>
            <a:r>
              <a:rPr lang="en-US" sz="2200" dirty="0" smtClean="0"/>
              <a:t>end</a:t>
            </a:r>
            <a:endParaRPr lang="en-US" sz="2200" dirty="0"/>
          </a:p>
        </p:txBody>
      </p:sp>
      <p:sp>
        <p:nvSpPr>
          <p:cNvPr id="4" name="Text Placeholder 3"/>
          <p:cNvSpPr>
            <a:spLocks noGrp="1"/>
          </p:cNvSpPr>
          <p:nvPr>
            <p:ph type="body" sz="quarter" idx="11"/>
          </p:nvPr>
        </p:nvSpPr>
        <p:spPr/>
        <p:txBody>
          <a:bodyPr>
            <a:noAutofit/>
          </a:bodyPr>
          <a:lstStyle/>
          <a:p>
            <a:pPr>
              <a:lnSpc>
                <a:spcPct val="120000"/>
              </a:lnSpc>
            </a:pPr>
            <a:r>
              <a:rPr lang="en-US" sz="3700" b="1" dirty="0" smtClean="0"/>
              <a:t>~/disable-</a:t>
            </a:r>
            <a:r>
              <a:rPr lang="en-US" sz="3700" b="1" dirty="0" err="1" smtClean="0"/>
              <a:t>uac.rb</a:t>
            </a:r>
            <a:endParaRPr lang="en-US" sz="3700" b="1"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33</a:t>
            </a:fld>
            <a:endParaRPr lang="en-US" dirty="0"/>
          </a:p>
        </p:txBody>
      </p:sp>
      <p:sp>
        <p:nvSpPr>
          <p:cNvPr id="8" name="Rectangle 7"/>
          <p:cNvSpPr/>
          <p:nvPr/>
        </p:nvSpPr>
        <p:spPr bwMode="auto">
          <a:xfrm>
            <a:off x="1121104" y="2112371"/>
            <a:ext cx="2703286"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
        <p:nvSpPr>
          <p:cNvPr id="10" name="Rectangle 9"/>
          <p:cNvSpPr/>
          <p:nvPr/>
        </p:nvSpPr>
        <p:spPr bwMode="auto">
          <a:xfrm>
            <a:off x="3303068" y="2920267"/>
            <a:ext cx="2703286"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26589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pPr defTabSz="1219120">
              <a:lnSpc>
                <a:spcPct val="90000"/>
              </a:lnSpc>
              <a:spcBef>
                <a:spcPts val="0"/>
              </a:spcBef>
              <a:spcAft>
                <a:spcPts val="444"/>
              </a:spcAft>
              <a:buSzTx/>
              <a:defRPr/>
            </a:pPr>
            <a:r>
              <a:rPr lang="en-US" dirty="0"/>
              <a:t>Recipe: (chef-apply cookbook)::(chef-apply recipe)</a:t>
            </a:r>
          </a:p>
          <a:p>
            <a:pPr defTabSz="1219120">
              <a:lnSpc>
                <a:spcPct val="90000"/>
              </a:lnSpc>
              <a:spcBef>
                <a:spcPts val="0"/>
              </a:spcBef>
              <a:spcAft>
                <a:spcPts val="444"/>
              </a:spcAft>
              <a:buSzTx/>
              <a:defRPr/>
            </a:pPr>
            <a:r>
              <a:rPr lang="en-US" dirty="0"/>
              <a:t>  * </a:t>
            </a:r>
            <a:r>
              <a:rPr lang="en-US" dirty="0" err="1"/>
              <a:t>registry_key</a:t>
            </a:r>
            <a:r>
              <a:rPr lang="en-US" dirty="0"/>
              <a:t>[HKLM\SOFTWARE\Microsoft\Windows\</a:t>
            </a:r>
            <a:r>
              <a:rPr lang="en-US" dirty="0" err="1"/>
              <a:t>CurrentVersion</a:t>
            </a:r>
            <a:r>
              <a:rPr lang="en-US" dirty="0"/>
              <a:t>\Policies\System] action create</a:t>
            </a:r>
          </a:p>
          <a:p>
            <a:pPr defTabSz="1219120">
              <a:lnSpc>
                <a:spcPct val="90000"/>
              </a:lnSpc>
              <a:spcBef>
                <a:spcPts val="0"/>
              </a:spcBef>
              <a:spcAft>
                <a:spcPts val="444"/>
              </a:spcAft>
              <a:buSzTx/>
              <a:defRPr/>
            </a:pPr>
            <a:r>
              <a:rPr lang="en-US" dirty="0"/>
              <a:t>    - set value {:name=&gt;"</a:t>
            </a:r>
            <a:r>
              <a:rPr lang="en-US" dirty="0" err="1"/>
              <a:t>EnableLUA</a:t>
            </a:r>
            <a:r>
              <a:rPr lang="en-US" dirty="0"/>
              <a:t>", :type=&gt;:</a:t>
            </a:r>
            <a:r>
              <a:rPr lang="en-US" dirty="0" err="1"/>
              <a:t>dword</a:t>
            </a:r>
            <a:r>
              <a:rPr lang="en-US" dirty="0"/>
              <a:t>, :data=&gt;0</a:t>
            </a:r>
            <a:r>
              <a:rPr lang="en-US" dirty="0" smtClean="0"/>
              <a:t>}</a:t>
            </a:r>
            <a:endParaRPr lang="en-US" dirty="0"/>
          </a:p>
        </p:txBody>
      </p:sp>
      <p:sp>
        <p:nvSpPr>
          <p:cNvPr id="3" name="Title 2"/>
          <p:cNvSpPr>
            <a:spLocks noGrp="1"/>
          </p:cNvSpPr>
          <p:nvPr>
            <p:ph type="title"/>
          </p:nvPr>
        </p:nvSpPr>
        <p:spPr/>
        <p:txBody>
          <a:bodyPr/>
          <a:lstStyle/>
          <a:p>
            <a:r>
              <a:rPr lang="en-US" dirty="0" smtClean="0"/>
              <a:t>GE: </a:t>
            </a:r>
            <a:r>
              <a:rPr lang="en-US" dirty="0" smtClean="0"/>
              <a:t>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a:t>
            </a:r>
            <a:r>
              <a:rPr lang="en-US" dirty="0" smtClean="0"/>
              <a:t>chef</a:t>
            </a:r>
            <a:r>
              <a:rPr lang="en-US" dirty="0"/>
              <a:t>-apply </a:t>
            </a:r>
            <a:r>
              <a:rPr lang="en-US" dirty="0" smtClean="0"/>
              <a:t>disable-</a:t>
            </a:r>
            <a:r>
              <a:rPr lang="en-US" dirty="0" err="1" smtClean="0"/>
              <a:t>uac.rb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859837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80656" y="2496327"/>
            <a:ext cx="10972800" cy="852712"/>
          </a:xfrm>
        </p:spPr>
        <p:txBody>
          <a:bodyPr>
            <a:normAutofit fontScale="90000"/>
          </a:bodyPr>
          <a:lstStyle/>
          <a:p>
            <a:r>
              <a:rPr lang="en-US" dirty="0" smtClean="0"/>
              <a:t>Lab: Disable Consent Prompt</a:t>
            </a:r>
            <a:endParaRPr lang="en-US" dirty="0"/>
          </a:p>
        </p:txBody>
      </p:sp>
      <p:sp>
        <p:nvSpPr>
          <p:cNvPr id="3" name="Subtitle 2"/>
          <p:cNvSpPr>
            <a:spLocks noGrp="1"/>
          </p:cNvSpPr>
          <p:nvPr>
            <p:ph type="subTitle" idx="1"/>
          </p:nvPr>
        </p:nvSpPr>
        <p:spPr>
          <a:xfrm>
            <a:off x="1080656" y="3506118"/>
            <a:ext cx="14119760" cy="4422295"/>
          </a:xfrm>
        </p:spPr>
        <p:txBody>
          <a:bodyPr>
            <a:noAutofit/>
          </a:bodyPr>
          <a:lstStyle/>
          <a:p>
            <a:r>
              <a:rPr lang="en-US" sz="3200" dirty="0" smtClean="0"/>
              <a:t>Update the recipe </a:t>
            </a:r>
            <a:r>
              <a:rPr lang="en-US" sz="3200" dirty="0"/>
              <a:t>file named </a:t>
            </a:r>
            <a:r>
              <a:rPr lang="en-US" sz="3200" dirty="0" smtClean="0">
                <a:latin typeface="Courier New" panose="02070309020205020404" pitchFamily="49" charset="0"/>
                <a:cs typeface="Courier New" panose="02070309020205020404" pitchFamily="49" charset="0"/>
              </a:rPr>
              <a:t>"</a:t>
            </a:r>
            <a:r>
              <a:rPr lang="en-US" sz="3200" dirty="0" smtClean="0">
                <a:latin typeface="+mj-lt"/>
                <a:cs typeface="Courier New" panose="02070309020205020404" pitchFamily="49" charset="0"/>
              </a:rPr>
              <a:t>disable-</a:t>
            </a:r>
            <a:r>
              <a:rPr lang="en-US" sz="3200" dirty="0" err="1" smtClean="0">
                <a:latin typeface="+mj-lt"/>
                <a:cs typeface="Courier New" panose="02070309020205020404" pitchFamily="49" charset="0"/>
              </a:rPr>
              <a:t>uac.rb</a:t>
            </a:r>
            <a:r>
              <a:rPr lang="en-US" sz="3200" dirty="0" smtClean="0">
                <a:latin typeface="Courier New" panose="02070309020205020404" pitchFamily="49" charset="0"/>
                <a:cs typeface="Courier New" panose="02070309020205020404" pitchFamily="49" charset="0"/>
              </a:rPr>
              <a:t>"</a:t>
            </a:r>
            <a:r>
              <a:rPr lang="en-US" sz="3200" dirty="0" smtClean="0"/>
              <a:t> to also define: </a:t>
            </a:r>
          </a:p>
          <a:p>
            <a:endParaRPr lang="en-US" sz="3200" dirty="0" smtClean="0"/>
          </a:p>
          <a:p>
            <a:pPr marL="1066749" lvl="1" indent="-457189" algn="l">
              <a:buFont typeface="Wingdings" charset="2"/>
              <a:buChar char="q"/>
            </a:pPr>
            <a:r>
              <a:rPr lang="en-US" sz="2700" dirty="0" smtClean="0">
                <a:solidFill>
                  <a:srgbClr val="3E4346"/>
                </a:solidFill>
              </a:rPr>
              <a:t>The </a:t>
            </a:r>
            <a:r>
              <a:rPr lang="en-US" sz="2700" dirty="0" err="1" smtClean="0">
                <a:solidFill>
                  <a:srgbClr val="3E4346"/>
                </a:solidFill>
              </a:rPr>
              <a:t>registry_key</a:t>
            </a:r>
            <a:r>
              <a:rPr lang="en-US" sz="2700" dirty="0" smtClean="0">
                <a:solidFill>
                  <a:srgbClr val="3E4346"/>
                </a:solidFill>
              </a:rPr>
              <a:t> </a:t>
            </a:r>
            <a:r>
              <a:rPr lang="en-US" sz="2700" dirty="0">
                <a:solidFill>
                  <a:srgbClr val="3E4346"/>
                </a:solidFill>
              </a:rPr>
              <a:t>named </a:t>
            </a:r>
            <a:r>
              <a:rPr lang="en-US" sz="2700" dirty="0" smtClean="0">
                <a:solidFill>
                  <a:srgbClr val="3E4346"/>
                </a:solidFill>
              </a:rPr>
              <a:t>'HKLM\SOFTWARE\Microsoft\Windows\</a:t>
            </a:r>
            <a:r>
              <a:rPr lang="en-US" sz="2700" dirty="0" err="1" smtClean="0">
                <a:solidFill>
                  <a:srgbClr val="3E4346"/>
                </a:solidFill>
              </a:rPr>
              <a:t>CurrentVersion</a:t>
            </a:r>
            <a:r>
              <a:rPr lang="en-US" sz="2700" dirty="0" smtClean="0">
                <a:solidFill>
                  <a:srgbClr val="3E4346"/>
                </a:solidFill>
              </a:rPr>
              <a:t>\Policies\System' has the values:</a:t>
            </a:r>
          </a:p>
          <a:p>
            <a:pPr marL="1219104" lvl="2" algn="l"/>
            <a:r>
              <a:rPr lang="en-US" sz="2800" dirty="0" smtClean="0">
                <a:solidFill>
                  <a:srgbClr val="3E4346"/>
                </a:solidFill>
              </a:rPr>
              <a:t>[ { </a:t>
            </a:r>
            <a:r>
              <a:rPr lang="en-US" sz="2400" dirty="0" smtClean="0">
                <a:solidFill>
                  <a:schemeClr val="tx1"/>
                </a:solidFill>
              </a:rPr>
              <a:t>:</a:t>
            </a:r>
            <a:r>
              <a:rPr lang="en-US" sz="2400" dirty="0">
                <a:solidFill>
                  <a:schemeClr val="tx1"/>
                </a:solidFill>
              </a:rPr>
              <a:t>name =&gt; '</a:t>
            </a:r>
            <a:r>
              <a:rPr lang="en-US" sz="2400" dirty="0" err="1">
                <a:solidFill>
                  <a:schemeClr val="tx1"/>
                </a:solidFill>
              </a:rPr>
              <a:t>ConsentPromptBehaviorAdmin</a:t>
            </a:r>
            <a:r>
              <a:rPr lang="en-US" sz="2400" dirty="0" smtClean="0">
                <a:solidFill>
                  <a:schemeClr val="tx1"/>
                </a:solidFill>
              </a:rPr>
              <a:t>', :</a:t>
            </a:r>
            <a:r>
              <a:rPr lang="en-US" sz="2400" dirty="0">
                <a:solidFill>
                  <a:schemeClr val="tx1"/>
                </a:solidFill>
              </a:rPr>
              <a:t>type =&gt; :</a:t>
            </a:r>
            <a:r>
              <a:rPr lang="en-US" sz="2400" dirty="0" err="1">
                <a:solidFill>
                  <a:schemeClr val="tx1"/>
                </a:solidFill>
              </a:rPr>
              <a:t>dword</a:t>
            </a:r>
            <a:r>
              <a:rPr lang="en-US" sz="2400" dirty="0" smtClean="0">
                <a:solidFill>
                  <a:schemeClr val="tx1"/>
                </a:solidFill>
              </a:rPr>
              <a:t>, </a:t>
            </a:r>
            <a:r>
              <a:rPr lang="en-US" sz="2400" dirty="0">
                <a:solidFill>
                  <a:schemeClr val="tx1"/>
                </a:solidFill>
              </a:rPr>
              <a:t>:data =&gt; </a:t>
            </a:r>
            <a:r>
              <a:rPr lang="en-US" sz="2400" dirty="0" smtClean="0">
                <a:solidFill>
                  <a:schemeClr val="tx1"/>
                </a:solidFill>
              </a:rPr>
              <a:t>0 </a:t>
            </a:r>
            <a:r>
              <a:rPr lang="en-US" sz="2400" dirty="0" smtClean="0">
                <a:solidFill>
                  <a:schemeClr val="tx1"/>
                </a:solidFill>
              </a:rPr>
              <a:t>} ]</a:t>
            </a:r>
          </a:p>
          <a:p>
            <a:pPr marL="1219104" lvl="2" algn="l"/>
            <a:endParaRPr lang="en-US" sz="1900" dirty="0">
              <a:solidFill>
                <a:schemeClr val="tx1"/>
              </a:solidFill>
            </a:endParaRPr>
          </a:p>
          <a:p>
            <a:r>
              <a:rPr lang="en-US" sz="3200" dirty="0" smtClean="0"/>
              <a:t>Use </a:t>
            </a:r>
            <a:r>
              <a:rPr lang="en-US" sz="3200" dirty="0" smtClean="0">
                <a:latin typeface="+mj-lt"/>
                <a:cs typeface="Courier New" panose="02070309020205020404" pitchFamily="49" charset="0"/>
              </a:rPr>
              <a:t>chef-apply</a:t>
            </a:r>
            <a:r>
              <a:rPr lang="en-US" sz="3200" dirty="0" smtClean="0">
                <a:latin typeface="+mj-lt"/>
              </a:rPr>
              <a:t> </a:t>
            </a:r>
            <a:r>
              <a:rPr lang="en-US" sz="3200" dirty="0" smtClean="0"/>
              <a:t>to apply the recipe file named </a:t>
            </a:r>
            <a:r>
              <a:rPr lang="en-US" sz="3200" dirty="0" smtClean="0">
                <a:latin typeface="+mj-lt"/>
              </a:rPr>
              <a:t>"disable-</a:t>
            </a:r>
            <a:r>
              <a:rPr lang="en-US" sz="3200" dirty="0" err="1" smtClean="0">
                <a:latin typeface="+mj-lt"/>
              </a:rPr>
              <a:t>uac.rb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1310812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GE: Disable the Limited User Account</a:t>
            </a:r>
            <a:endParaRPr lang="en-US" dirty="0"/>
          </a:p>
        </p:txBody>
      </p:sp>
      <p:sp>
        <p:nvSpPr>
          <p:cNvPr id="3" name="Content Placeholder 2"/>
          <p:cNvSpPr>
            <a:spLocks noGrp="1"/>
          </p:cNvSpPr>
          <p:nvPr>
            <p:ph sz="quarter" idx="10"/>
          </p:nvPr>
        </p:nvSpPr>
        <p:spPr>
          <a:xfrm>
            <a:off x="1121106" y="2113747"/>
            <a:ext cx="14422526" cy="5944404"/>
          </a:xfrm>
        </p:spPr>
        <p:txBody>
          <a:bodyPr>
            <a:noAutofit/>
          </a:bodyPr>
          <a:lstStyle/>
          <a:p>
            <a:r>
              <a:rPr lang="en-US" sz="2200" dirty="0" err="1" smtClean="0"/>
              <a:t>system_policies</a:t>
            </a:r>
            <a:r>
              <a:rPr lang="en-US" sz="2200" dirty="0" smtClean="0"/>
              <a:t> = </a:t>
            </a:r>
            <a:r>
              <a:rPr lang="en-US" sz="2200" dirty="0"/>
              <a:t>'HKLM\Software\Microsoft\Windows\</a:t>
            </a:r>
            <a:r>
              <a:rPr lang="en-US" sz="2200" dirty="0" err="1"/>
              <a:t>CurrentVersion</a:t>
            </a:r>
            <a:r>
              <a:rPr lang="en-US" sz="2200" dirty="0"/>
              <a:t>\Policies\System'</a:t>
            </a:r>
            <a:endParaRPr lang="en-US" sz="2200" dirty="0" smtClean="0"/>
          </a:p>
          <a:p>
            <a:endParaRPr lang="en-US" sz="2200" dirty="0" smtClean="0"/>
          </a:p>
          <a:p>
            <a:r>
              <a:rPr lang="en-US" sz="2200" dirty="0" err="1" smtClean="0"/>
              <a:t>registry_key</a:t>
            </a:r>
            <a:r>
              <a:rPr lang="en-US" sz="2200" dirty="0" smtClean="0"/>
              <a:t> </a:t>
            </a:r>
            <a:r>
              <a:rPr lang="en-US" sz="2200" dirty="0" err="1"/>
              <a:t>system_policies</a:t>
            </a:r>
            <a:r>
              <a:rPr lang="en-US" sz="2200" dirty="0"/>
              <a:t> do</a:t>
            </a:r>
            <a:endParaRPr lang="en-US" sz="2200" dirty="0" smtClean="0"/>
          </a:p>
          <a:p>
            <a:r>
              <a:rPr lang="en-US" sz="2200" dirty="0"/>
              <a:t> </a:t>
            </a:r>
            <a:r>
              <a:rPr lang="en-US" sz="2200" dirty="0" smtClean="0"/>
              <a:t> # ... ENABLE LUA VALUES (NOT SHOWN HERE TO CONSERVE SPACE)</a:t>
            </a:r>
          </a:p>
          <a:p>
            <a:r>
              <a:rPr lang="en-US" sz="2200" dirty="0" smtClean="0"/>
              <a:t>end</a:t>
            </a:r>
          </a:p>
          <a:p>
            <a:endParaRPr lang="en-US" sz="2200" dirty="0" smtClean="0"/>
          </a:p>
          <a:p>
            <a:r>
              <a:rPr lang="en-US" sz="2200" dirty="0" err="1" smtClean="0"/>
              <a:t>registry_key</a:t>
            </a:r>
            <a:r>
              <a:rPr lang="en-US" sz="2200" dirty="0" smtClean="0"/>
              <a:t> </a:t>
            </a:r>
            <a:r>
              <a:rPr lang="en-US" sz="2200" dirty="0" err="1"/>
              <a:t>system_policies</a:t>
            </a:r>
            <a:r>
              <a:rPr lang="en-US" sz="2200" dirty="0"/>
              <a:t> do</a:t>
            </a:r>
            <a:endParaRPr lang="en-US" sz="2200" dirty="0" smtClean="0"/>
          </a:p>
          <a:p>
            <a:r>
              <a:rPr lang="en-US" sz="2200" dirty="0" smtClean="0"/>
              <a:t>  </a:t>
            </a:r>
            <a:r>
              <a:rPr lang="en-US" sz="2200" dirty="0"/>
              <a:t>values </a:t>
            </a:r>
            <a:r>
              <a:rPr lang="en-US" sz="2200" dirty="0" smtClean="0"/>
              <a:t>[{</a:t>
            </a:r>
          </a:p>
          <a:p>
            <a:r>
              <a:rPr lang="en-US" sz="2200" dirty="0" smtClean="0"/>
              <a:t>    </a:t>
            </a:r>
            <a:r>
              <a:rPr lang="en-US" sz="2200" dirty="0"/>
              <a:t>:name =&gt; '</a:t>
            </a:r>
            <a:r>
              <a:rPr lang="en-US" sz="2200" dirty="0" err="1"/>
              <a:t>ConsentPromptBehaviorAdmin</a:t>
            </a:r>
            <a:r>
              <a:rPr lang="en-US" sz="2200" dirty="0" smtClean="0"/>
              <a:t>',</a:t>
            </a:r>
          </a:p>
          <a:p>
            <a:r>
              <a:rPr lang="en-US" sz="2200" dirty="0" smtClean="0"/>
              <a:t>    </a:t>
            </a:r>
            <a:r>
              <a:rPr lang="en-US" sz="2200" dirty="0"/>
              <a:t>:type =&gt; :</a:t>
            </a:r>
            <a:r>
              <a:rPr lang="en-US" sz="2200" dirty="0" err="1"/>
              <a:t>dword</a:t>
            </a:r>
            <a:r>
              <a:rPr lang="en-US" sz="2200" dirty="0" smtClean="0"/>
              <a:t>,</a:t>
            </a:r>
          </a:p>
          <a:p>
            <a:r>
              <a:rPr lang="en-US" sz="2200" dirty="0" smtClean="0"/>
              <a:t>    </a:t>
            </a:r>
            <a:r>
              <a:rPr lang="en-US" sz="2200" dirty="0"/>
              <a:t>:data =&gt; </a:t>
            </a:r>
            <a:r>
              <a:rPr lang="en-US" sz="2200" dirty="0" smtClean="0"/>
              <a:t>0</a:t>
            </a:r>
          </a:p>
          <a:p>
            <a:r>
              <a:rPr lang="en-US" sz="2200" dirty="0" smtClean="0"/>
              <a:t>  }]</a:t>
            </a:r>
          </a:p>
          <a:p>
            <a:r>
              <a:rPr lang="en-US" sz="2200" dirty="0" smtClean="0"/>
              <a:t>end</a:t>
            </a:r>
            <a:endParaRPr lang="en-US" sz="2200" dirty="0"/>
          </a:p>
          <a:p>
            <a:endParaRPr lang="en-US" sz="2200" dirty="0"/>
          </a:p>
        </p:txBody>
      </p:sp>
      <p:sp>
        <p:nvSpPr>
          <p:cNvPr id="4" name="Text Placeholder 3"/>
          <p:cNvSpPr>
            <a:spLocks noGrp="1"/>
          </p:cNvSpPr>
          <p:nvPr>
            <p:ph type="body" sz="quarter" idx="11"/>
          </p:nvPr>
        </p:nvSpPr>
        <p:spPr/>
        <p:txBody>
          <a:bodyPr>
            <a:noAutofit/>
          </a:bodyPr>
          <a:lstStyle/>
          <a:p>
            <a:pPr>
              <a:lnSpc>
                <a:spcPct val="120000"/>
              </a:lnSpc>
            </a:pPr>
            <a:r>
              <a:rPr lang="en-US" sz="3700" b="1" dirty="0" smtClean="0"/>
              <a:t>~/disable-</a:t>
            </a:r>
            <a:r>
              <a:rPr lang="en-US" sz="3700" b="1" dirty="0" err="1" smtClean="0"/>
              <a:t>uac.rb</a:t>
            </a:r>
            <a:endParaRPr lang="en-US" sz="3700" b="1"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36</a:t>
            </a:fld>
            <a:endParaRPr lang="en-US" dirty="0"/>
          </a:p>
        </p:txBody>
      </p:sp>
      <p:sp>
        <p:nvSpPr>
          <p:cNvPr id="8" name="Text Placeholder 6"/>
          <p:cNvSpPr>
            <a:spLocks noGrp="1"/>
          </p:cNvSpPr>
          <p:nvPr>
            <p:ph type="body" sz="quarter" idx="14"/>
          </p:nvPr>
        </p:nvSpPr>
        <p:spPr>
          <a:xfrm>
            <a:off x="1121084" y="4762006"/>
            <a:ext cx="14422548" cy="2934926"/>
          </a:xfrm>
        </p:spPr>
        <p:txBody>
          <a:bodyPr/>
          <a:lstStyle/>
          <a:p>
            <a:endParaRPr lang="en-US" dirty="0" smtClean="0"/>
          </a:p>
          <a:p>
            <a:endParaRPr lang="en-US" dirty="0"/>
          </a:p>
          <a:p>
            <a:r>
              <a:rPr lang="en-US" dirty="0" smtClean="0"/>
              <a:t> </a:t>
            </a:r>
            <a:endParaRPr lang="en-US" dirty="0"/>
          </a:p>
        </p:txBody>
      </p:sp>
    </p:spTree>
    <p:extLst>
      <p:ext uri="{BB962C8B-B14F-4D97-AF65-F5344CB8AC3E}">
        <p14:creationId xmlns:p14="http://schemas.microsoft.com/office/powerpoint/2010/main" val="343105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sz="2000" dirty="0"/>
              <a:t>Recipe: (chef-apply cookbook)::(chef-apply recipe)</a:t>
            </a:r>
          </a:p>
          <a:p>
            <a:r>
              <a:rPr lang="en-US" sz="2000" dirty="0"/>
              <a:t>  * </a:t>
            </a:r>
            <a:r>
              <a:rPr lang="en-US" sz="2000" dirty="0" err="1"/>
              <a:t>registry_key</a:t>
            </a:r>
            <a:r>
              <a:rPr lang="en-US" sz="2000" dirty="0"/>
              <a:t>[HKLM\SOFTWARE\Microsoft\Windows\</a:t>
            </a:r>
            <a:r>
              <a:rPr lang="en-US" sz="2000" dirty="0" err="1"/>
              <a:t>CurrentVersion</a:t>
            </a:r>
            <a:r>
              <a:rPr lang="en-US" sz="2000" dirty="0"/>
              <a:t>\Policies\System] </a:t>
            </a:r>
            <a:r>
              <a:rPr lang="en-US" sz="2000" dirty="0" smtClean="0"/>
              <a:t>action...</a:t>
            </a:r>
            <a:endParaRPr lang="en-US" sz="2000" dirty="0"/>
          </a:p>
          <a:p>
            <a:r>
              <a:rPr lang="en-US" sz="2000" dirty="0"/>
              <a:t>  * </a:t>
            </a:r>
            <a:r>
              <a:rPr lang="en-US" sz="2000" dirty="0" err="1"/>
              <a:t>registry_key</a:t>
            </a:r>
            <a:r>
              <a:rPr lang="en-US" sz="2000" dirty="0"/>
              <a:t>[HKLM\SOFTWARE\Microsoft\Windows\</a:t>
            </a:r>
            <a:r>
              <a:rPr lang="en-US" sz="2000" dirty="0" err="1"/>
              <a:t>CurrentVersion</a:t>
            </a:r>
            <a:r>
              <a:rPr lang="en-US" sz="2000" dirty="0"/>
              <a:t>\Policies\System] </a:t>
            </a:r>
            <a:r>
              <a:rPr lang="en-US" sz="2000" dirty="0" smtClean="0"/>
              <a:t>action...</a:t>
            </a:r>
            <a:endParaRPr lang="en-US" sz="2000" dirty="0"/>
          </a:p>
          <a:p>
            <a:r>
              <a:rPr lang="en-US" sz="2000" dirty="0"/>
              <a:t>    - set value {:name=&gt;"</a:t>
            </a:r>
            <a:r>
              <a:rPr lang="en-US" sz="2000" dirty="0" err="1"/>
              <a:t>ConsentPromptBehaviorAdmin</a:t>
            </a:r>
            <a:r>
              <a:rPr lang="en-US" sz="2000" dirty="0"/>
              <a:t>", :type=&gt;:</a:t>
            </a:r>
            <a:r>
              <a:rPr lang="en-US" sz="2000" dirty="0" err="1"/>
              <a:t>dword</a:t>
            </a:r>
            <a:r>
              <a:rPr lang="en-US" sz="2000" dirty="0"/>
              <a:t>, :data=&gt;0}</a:t>
            </a:r>
            <a:endParaRPr lang="en-US" sz="2000" dirty="0"/>
          </a:p>
        </p:txBody>
      </p:sp>
      <p:sp>
        <p:nvSpPr>
          <p:cNvPr id="3" name="Title 2"/>
          <p:cNvSpPr>
            <a:spLocks noGrp="1"/>
          </p:cNvSpPr>
          <p:nvPr>
            <p:ph type="title"/>
          </p:nvPr>
        </p:nvSpPr>
        <p:spPr/>
        <p:txBody>
          <a:bodyPr/>
          <a:lstStyle/>
          <a:p>
            <a:r>
              <a:rPr lang="en-US" dirty="0" smtClean="0"/>
              <a:t>Lab: 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a:t>
            </a:r>
            <a:r>
              <a:rPr lang="en-US" smtClean="0"/>
              <a:t>chef</a:t>
            </a:r>
            <a:r>
              <a:rPr lang="en-US"/>
              <a:t>-apply </a:t>
            </a:r>
            <a:r>
              <a:rPr lang="en-US" smtClean="0"/>
              <a:t>disable-uac.rb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5766242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3353453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864649"/>
          </a:xfrm>
        </p:spPr>
        <p:txBody>
          <a:bodyPr>
            <a:normAutofit fontScale="92500"/>
          </a:bodyPr>
          <a:lstStyle/>
          <a:p>
            <a:pPr>
              <a:lnSpc>
                <a:spcPct val="90000"/>
              </a:lnSpc>
            </a:pPr>
            <a:r>
              <a:rPr lang="en-US" dirty="0"/>
              <a:t>What is a resource?</a:t>
            </a:r>
          </a:p>
          <a:p>
            <a:pPr>
              <a:lnSpc>
                <a:spcPct val="90000"/>
              </a:lnSpc>
            </a:pPr>
            <a:endParaRPr lang="en-US" dirty="0" smtClean="0"/>
          </a:p>
          <a:p>
            <a:pPr>
              <a:lnSpc>
                <a:spcPct val="90000"/>
              </a:lnSpc>
            </a:pPr>
            <a:r>
              <a:rPr lang="en-US" dirty="0" smtClean="0"/>
              <a:t>What </a:t>
            </a:r>
            <a:r>
              <a:rPr lang="en-US" dirty="0"/>
              <a:t>are some other possible examples of resources?</a:t>
            </a:r>
          </a:p>
          <a:p>
            <a:pPr>
              <a:lnSpc>
                <a:spcPct val="90000"/>
              </a:lnSpc>
            </a:pPr>
            <a:endParaRPr lang="en-US" dirty="0"/>
          </a:p>
          <a:p>
            <a:pPr>
              <a:lnSpc>
                <a:spcPct val="90000"/>
              </a:lnSpc>
            </a:pPr>
            <a:r>
              <a:rPr lang="en-US" dirty="0"/>
              <a:t>How did </a:t>
            </a:r>
            <a:r>
              <a:rPr lang="en-US"/>
              <a:t>the </a:t>
            </a:r>
            <a:r>
              <a:rPr lang="en-US" smtClean="0"/>
              <a:t>example resources </a:t>
            </a:r>
            <a:r>
              <a:rPr lang="en-US" dirty="0"/>
              <a:t>we wrote describe the desired state of an element of our infrastructure?</a:t>
            </a:r>
          </a:p>
          <a:p>
            <a:pPr>
              <a:lnSpc>
                <a:spcPct val="90000"/>
              </a:lnSpc>
            </a:pPr>
            <a:endParaRPr lang="en-US" dirty="0"/>
          </a:p>
          <a:p>
            <a:pPr>
              <a:lnSpc>
                <a:spcPct val="90000"/>
              </a:lnSpc>
            </a:pPr>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26744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err="1" smtClean="0"/>
              <a:t>powershell_script</a:t>
            </a:r>
            <a:endParaRPr lang="en-US" dirty="0"/>
          </a:p>
        </p:txBody>
      </p:sp>
      <p:sp>
        <p:nvSpPr>
          <p:cNvPr id="5" name="Content Placeholder 4"/>
          <p:cNvSpPr>
            <a:spLocks noGrp="1"/>
          </p:cNvSpPr>
          <p:nvPr>
            <p:ph sz="quarter" idx="10"/>
          </p:nvPr>
        </p:nvSpPr>
        <p:spPr/>
        <p:txBody>
          <a:bodyPr/>
          <a:lstStyle/>
          <a:p>
            <a:r>
              <a:rPr lang="en-US" sz="3600" b="1" dirty="0" err="1"/>
              <a:t>powershell_script</a:t>
            </a:r>
            <a:r>
              <a:rPr lang="en-US" sz="3600" b="1" dirty="0"/>
              <a:t> 'Install IIS' do</a:t>
            </a:r>
          </a:p>
          <a:p>
            <a:r>
              <a:rPr lang="en-US" sz="3600" b="1" dirty="0"/>
              <a:t>  code 'add-</a:t>
            </a:r>
            <a:r>
              <a:rPr lang="en-US" sz="3600" b="1" dirty="0" err="1"/>
              <a:t>windowsfeature</a:t>
            </a:r>
            <a:r>
              <a:rPr lang="en-US" sz="3600" b="1" dirty="0"/>
              <a:t> Web-Server'</a:t>
            </a:r>
          </a:p>
          <a:p>
            <a:r>
              <a:rPr lang="en-US" sz="3600" b="1" dirty="0"/>
              <a:t>  action :run</a:t>
            </a:r>
          </a:p>
          <a:p>
            <a:r>
              <a:rPr lang="en-US" sz="3600" b="1" dirty="0"/>
              <a:t>end</a:t>
            </a:r>
            <a:endParaRPr lang="en-US" sz="3600" dirty="0"/>
          </a:p>
          <a:p>
            <a:endParaRPr lang="en-US" dirty="0"/>
          </a:p>
        </p:txBody>
      </p:sp>
      <p:sp>
        <p:nvSpPr>
          <p:cNvPr id="6" name="Content Placeholder 5"/>
          <p:cNvSpPr>
            <a:spLocks noGrp="1"/>
          </p:cNvSpPr>
          <p:nvPr>
            <p:ph sz="quarter" idx="12"/>
          </p:nvPr>
        </p:nvSpPr>
        <p:spPr>
          <a:xfrm>
            <a:off x="609913" y="4999859"/>
            <a:ext cx="14934888" cy="2636183"/>
          </a:xfrm>
        </p:spPr>
        <p:txBody>
          <a:bodyPr/>
          <a:lstStyle/>
          <a:p>
            <a:r>
              <a:rPr lang="en-US" dirty="0" smtClean="0"/>
              <a:t>The </a:t>
            </a:r>
            <a:r>
              <a:rPr lang="en-US" dirty="0" err="1" smtClean="0"/>
              <a:t>powershell_script</a:t>
            </a:r>
            <a:r>
              <a:rPr lang="en-US" dirty="0"/>
              <a:t> </a:t>
            </a:r>
            <a:r>
              <a:rPr lang="en-US" dirty="0" smtClean="0"/>
              <a:t>named 'Install IIS' is run with the code 'add-</a:t>
            </a:r>
            <a:r>
              <a:rPr lang="en-US" dirty="0" err="1" smtClean="0"/>
              <a:t>windowsfeature</a:t>
            </a:r>
            <a:r>
              <a:rPr lang="en-US" dirty="0" smtClean="0"/>
              <a:t> Web-Server'.</a:t>
            </a:r>
            <a:endParaRPr lang="en-US" dirty="0"/>
          </a:p>
        </p:txBody>
      </p:sp>
      <p:sp>
        <p:nvSpPr>
          <p:cNvPr id="22" name="Footer Placeholder 21"/>
          <p:cNvSpPr>
            <a:spLocks noGrp="1"/>
          </p:cNvSpPr>
          <p:nvPr>
            <p:ph type="ftr" sz="quarter" idx="14"/>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14" name="Text Placeholder 13"/>
          <p:cNvSpPr txBox="1">
            <a:spLocks/>
          </p:cNvSpPr>
          <p:nvPr/>
        </p:nvSpPr>
        <p:spPr bwMode="white">
          <a:xfrm>
            <a:off x="4258211" y="7571986"/>
            <a:ext cx="8450653" cy="609640"/>
          </a:xfrm>
          <a:prstGeom prst="rect">
            <a:avLst/>
          </a:prstGeom>
        </p:spPr>
        <p:txBody>
          <a:bodyPr vert="horz" wrap="square" lIns="0" tIns="0" rIns="0" bIns="0" rtlCol="0">
            <a:normAutofit fontScale="85000" lnSpcReduction="1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docs.chef.io/resource_powershell_script.html</a:t>
            </a: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
        <p:nvSpPr>
          <p:cNvPr id="4" name="Slide Number Placeholder 3"/>
          <p:cNvSpPr>
            <a:spLocks noGrp="1"/>
          </p:cNvSpPr>
          <p:nvPr>
            <p:ph type="sldNum" sz="quarter" idx="15"/>
          </p:nvPr>
        </p:nvSpPr>
        <p:spPr>
          <a:xfrm>
            <a:off x="6264442" y="8580438"/>
            <a:ext cx="3657600" cy="485775"/>
          </a:xfrm>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317988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4" y="3505073"/>
            <a:ext cx="10974132" cy="4864649"/>
          </a:xfrm>
        </p:spPr>
        <p:txBody>
          <a:bodyPr>
            <a:normAutofit/>
          </a:bodyPr>
          <a:lstStyle/>
          <a:p>
            <a:r>
              <a:rPr lang="en-US" dirty="0"/>
              <a:t>What questions can </a:t>
            </a:r>
            <a:r>
              <a:rPr lang="en-US" dirty="0" smtClean="0"/>
              <a:t>we </a:t>
            </a:r>
            <a:r>
              <a:rPr lang="en-US" dirty="0"/>
              <a:t>answer for you? </a:t>
            </a:r>
          </a:p>
          <a:p>
            <a:pPr marL="609570" indent="-609570">
              <a:buFont typeface="Arial"/>
              <a:buChar char="•"/>
            </a:pPr>
            <a:endParaRPr lang="en-US" dirty="0" smtClean="0">
              <a:latin typeface="Courier New" panose="02070309020205020404" pitchFamily="49" charset="0"/>
              <a:cs typeface="Courier New" panose="02070309020205020404" pitchFamily="49" charset="0"/>
            </a:endParaRPr>
          </a:p>
          <a:p>
            <a:pPr marL="609570" indent="-609570">
              <a:buFont typeface="Arial"/>
              <a:buChar char="•"/>
            </a:pPr>
            <a:r>
              <a:rPr lang="en-US" dirty="0" smtClean="0">
                <a:latin typeface="+mj-lt"/>
                <a:cs typeface="Courier New" panose="02070309020205020404" pitchFamily="49" charset="0"/>
              </a:rPr>
              <a:t>chef-apply</a:t>
            </a:r>
          </a:p>
          <a:p>
            <a:pPr marL="609570" indent="-609570">
              <a:buFont typeface="Arial"/>
              <a:buChar char="•"/>
            </a:pPr>
            <a:r>
              <a:rPr lang="en-US" dirty="0" smtClean="0"/>
              <a:t>Resources</a:t>
            </a:r>
          </a:p>
          <a:p>
            <a:pPr marL="609570" indent="-609570">
              <a:buFont typeface="Arial"/>
              <a:buChar char="•"/>
            </a:pPr>
            <a:r>
              <a:rPr lang="en-US" dirty="0" smtClean="0"/>
              <a:t>Resource - default actions and default attributes</a:t>
            </a:r>
          </a:p>
          <a:p>
            <a:pPr marL="609570" indent="-609570">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570787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409029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a:t>s</a:t>
            </a:r>
            <a:r>
              <a:rPr lang="en-US" dirty="0" smtClean="0"/>
              <a:t>ervice</a:t>
            </a:r>
            <a:endParaRPr lang="en-US" dirty="0"/>
          </a:p>
        </p:txBody>
      </p:sp>
      <p:sp>
        <p:nvSpPr>
          <p:cNvPr id="5" name="Content Placeholder 4"/>
          <p:cNvSpPr>
            <a:spLocks noGrp="1"/>
          </p:cNvSpPr>
          <p:nvPr>
            <p:ph sz="quarter" idx="10"/>
          </p:nvPr>
        </p:nvSpPr>
        <p:spPr/>
        <p:txBody>
          <a:bodyPr/>
          <a:lstStyle/>
          <a:p>
            <a:r>
              <a:rPr lang="en-US" dirty="0"/>
              <a:t>service 'w3svc' do</a:t>
            </a:r>
          </a:p>
          <a:p>
            <a:r>
              <a:rPr lang="en-US" dirty="0"/>
              <a:t>  action [ :enable, :start ]</a:t>
            </a:r>
          </a:p>
          <a:p>
            <a:r>
              <a:rPr lang="en-US" dirty="0"/>
              <a:t>end</a:t>
            </a:r>
          </a:p>
          <a:p>
            <a:endParaRPr lang="en-US" dirty="0"/>
          </a:p>
          <a:p>
            <a:endParaRPr lang="en-US" dirty="0"/>
          </a:p>
        </p:txBody>
      </p:sp>
      <p:sp>
        <p:nvSpPr>
          <p:cNvPr id="6" name="Content Placeholder 5"/>
          <p:cNvSpPr>
            <a:spLocks noGrp="1"/>
          </p:cNvSpPr>
          <p:nvPr>
            <p:ph sz="quarter" idx="12"/>
          </p:nvPr>
        </p:nvSpPr>
        <p:spPr>
          <a:xfrm>
            <a:off x="609913" y="4999859"/>
            <a:ext cx="14934888" cy="2090752"/>
          </a:xfrm>
        </p:spPr>
        <p:txBody>
          <a:bodyPr/>
          <a:lstStyle/>
          <a:p>
            <a:r>
              <a:rPr lang="en-US" sz="3700" dirty="0"/>
              <a:t>The service named 'w3svc' is enabled (start on reboot) and started.</a:t>
            </a:r>
          </a:p>
          <a:p>
            <a:endParaRPr lang="en-US" sz="3700" dirty="0"/>
          </a:p>
          <a:p>
            <a:pPr lvl="1"/>
            <a:endParaRPr lang="de-DE" dirty="0"/>
          </a:p>
          <a:p>
            <a:pPr lvl="1"/>
            <a:endParaRPr lang="en-US" dirty="0"/>
          </a:p>
          <a:p>
            <a:endParaRPr lang="en-US" sz="3700" dirty="0"/>
          </a:p>
        </p:txBody>
      </p:sp>
      <p:sp>
        <p:nvSpPr>
          <p:cNvPr id="22" name="Footer Placeholder 2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5</a:t>
            </a:fld>
            <a:endParaRPr lang="en-US"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docs.chef.io/resource_service.html</a:t>
            </a:r>
            <a:endParaRPr lang="en-US" dirty="0" smtClean="0">
              <a:cs typeface="Courier New" panose="02070309020205020404" pitchFamily="49" charset="0"/>
            </a:endParaRPr>
          </a:p>
          <a:p>
            <a:pPr algn="ct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184541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a:t>f</a:t>
            </a:r>
            <a:r>
              <a:rPr lang="en-US" dirty="0" smtClean="0"/>
              <a:t>ile</a:t>
            </a:r>
            <a:endParaRPr lang="en-US" dirty="0"/>
          </a:p>
        </p:txBody>
      </p:sp>
      <p:sp>
        <p:nvSpPr>
          <p:cNvPr id="5" name="Content Placeholder 4"/>
          <p:cNvSpPr>
            <a:spLocks noGrp="1"/>
          </p:cNvSpPr>
          <p:nvPr>
            <p:ph sz="quarter" idx="10"/>
          </p:nvPr>
        </p:nvSpPr>
        <p:spPr/>
        <p:txBody>
          <a:bodyPr/>
          <a:lstStyle/>
          <a:p>
            <a:r>
              <a:rPr lang="en-US" dirty="0"/>
              <a:t>file '</a:t>
            </a:r>
            <a:r>
              <a:rPr lang="en-US" sz="4000" dirty="0"/>
              <a:t>c:\</a:t>
            </a:r>
            <a:r>
              <a:rPr lang="en-US" sz="4000" dirty="0" err="1"/>
              <a:t>inetpub</a:t>
            </a:r>
            <a:r>
              <a:rPr lang="en-US" sz="4000" dirty="0"/>
              <a:t>\</a:t>
            </a:r>
            <a:r>
              <a:rPr lang="en-US" sz="4000" dirty="0" err="1"/>
              <a:t>wwwroot</a:t>
            </a:r>
            <a:r>
              <a:rPr lang="en-US" sz="4000" dirty="0"/>
              <a:t>\</a:t>
            </a:r>
            <a:r>
              <a:rPr lang="en-US" sz="4000" dirty="0" err="1"/>
              <a:t>Default.htm</a:t>
            </a:r>
            <a:r>
              <a:rPr lang="en-US" dirty="0"/>
              <a:t>' do</a:t>
            </a:r>
          </a:p>
          <a:p>
            <a:r>
              <a:rPr lang="en-US" dirty="0"/>
              <a:t>  content </a:t>
            </a:r>
            <a:r>
              <a:rPr lang="en-US" dirty="0" smtClean="0"/>
              <a:t>'Hello, </a:t>
            </a:r>
            <a:r>
              <a:rPr lang="en-US" dirty="0"/>
              <a:t>world!'</a:t>
            </a:r>
          </a:p>
          <a:p>
            <a:r>
              <a:rPr lang="en-US" sz="4000" dirty="0"/>
              <a:t>  rights :read, 'Everyone'</a:t>
            </a:r>
            <a:endParaRPr lang="en-US" dirty="0"/>
          </a:p>
          <a:p>
            <a:r>
              <a:rPr lang="en-US" dirty="0"/>
              <a:t>end</a:t>
            </a:r>
          </a:p>
          <a:p>
            <a:endParaRPr lang="en-US" dirty="0"/>
          </a:p>
          <a:p>
            <a:endParaRPr lang="en-US" dirty="0"/>
          </a:p>
        </p:txBody>
      </p:sp>
      <p:sp>
        <p:nvSpPr>
          <p:cNvPr id="6" name="Content Placeholder 5"/>
          <p:cNvSpPr>
            <a:spLocks noGrp="1"/>
          </p:cNvSpPr>
          <p:nvPr>
            <p:ph sz="quarter" idx="12"/>
          </p:nvPr>
        </p:nvSpPr>
        <p:spPr/>
        <p:txBody>
          <a:bodyPr/>
          <a:lstStyle/>
          <a:p>
            <a:r>
              <a:rPr lang="en-US" dirty="0" smtClean="0"/>
              <a:t>The file 'c:\</a:t>
            </a:r>
            <a:r>
              <a:rPr lang="en-US" dirty="0" err="1" smtClean="0"/>
              <a:t>inetpub</a:t>
            </a:r>
            <a:r>
              <a:rPr lang="en-US" dirty="0" smtClean="0"/>
              <a:t>\</a:t>
            </a:r>
            <a:r>
              <a:rPr lang="en-US" dirty="0" err="1" smtClean="0"/>
              <a:t>wwwroot</a:t>
            </a:r>
            <a:r>
              <a:rPr lang="en-US" dirty="0" smtClean="0"/>
              <a:t>\</a:t>
            </a:r>
            <a:r>
              <a:rPr lang="en-US" dirty="0" err="1" smtClean="0"/>
              <a:t>Default.htm</a:t>
            </a:r>
            <a:r>
              <a:rPr lang="en-US" dirty="0" smtClean="0"/>
              <a:t>' with the content 'Hello, world!' and grants 'read' rights for 'Everyone'.</a:t>
            </a:r>
            <a:endParaRPr lang="en-US" dirty="0"/>
          </a:p>
        </p:txBody>
      </p:sp>
      <p:sp>
        <p:nvSpPr>
          <p:cNvPr id="22" name="Footer Placeholder 2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6</a:t>
            </a:fld>
            <a:endParaRPr lang="en-US"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3437822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a:t>f</a:t>
            </a:r>
            <a:r>
              <a:rPr lang="en-US" dirty="0" smtClean="0"/>
              <a:t>ile</a:t>
            </a:r>
            <a:endParaRPr lang="en-US" dirty="0"/>
          </a:p>
        </p:txBody>
      </p:sp>
      <p:sp>
        <p:nvSpPr>
          <p:cNvPr id="5" name="Content Placeholder 4"/>
          <p:cNvSpPr>
            <a:spLocks noGrp="1"/>
          </p:cNvSpPr>
          <p:nvPr>
            <p:ph sz="quarter" idx="10"/>
          </p:nvPr>
        </p:nvSpPr>
        <p:spPr/>
        <p:txBody>
          <a:bodyPr/>
          <a:lstStyle/>
          <a:p>
            <a:r>
              <a:rPr lang="en-US" dirty="0"/>
              <a:t>file </a:t>
            </a:r>
            <a:r>
              <a:rPr lang="uk-UA" dirty="0"/>
              <a:t>'</a:t>
            </a:r>
            <a:r>
              <a:rPr lang="en-US" dirty="0"/>
              <a:t>/</a:t>
            </a:r>
            <a:r>
              <a:rPr lang="en-US" dirty="0" err="1"/>
              <a:t>etc</a:t>
            </a:r>
            <a:r>
              <a:rPr lang="en-US" dirty="0"/>
              <a:t>/</a:t>
            </a:r>
            <a:r>
              <a:rPr lang="en-US" dirty="0" err="1"/>
              <a:t>php.ini.default</a:t>
            </a:r>
            <a:r>
              <a:rPr lang="uk-UA" dirty="0"/>
              <a:t>'</a:t>
            </a:r>
            <a:r>
              <a:rPr lang="en-US" dirty="0"/>
              <a:t> do</a:t>
            </a:r>
          </a:p>
          <a:p>
            <a:r>
              <a:rPr lang="en-US" dirty="0"/>
              <a:t>  action :delete</a:t>
            </a:r>
          </a:p>
          <a:p>
            <a:r>
              <a:rPr lang="en-US" dirty="0" smtClean="0"/>
              <a:t>end</a:t>
            </a:r>
            <a:endParaRPr lang="en-US" dirty="0"/>
          </a:p>
        </p:txBody>
      </p:sp>
      <p:sp>
        <p:nvSpPr>
          <p:cNvPr id="6" name="Content Placeholder 5"/>
          <p:cNvSpPr>
            <a:spLocks noGrp="1"/>
          </p:cNvSpPr>
          <p:nvPr>
            <p:ph sz="quarter" idx="12"/>
          </p:nvPr>
        </p:nvSpPr>
        <p:spPr>
          <a:xfrm>
            <a:off x="609913" y="4999859"/>
            <a:ext cx="14934888" cy="2098226"/>
          </a:xfrm>
        </p:spPr>
        <p:txBody>
          <a:bodyPr/>
          <a:lstStyle/>
          <a:p>
            <a:r>
              <a:rPr lang="en-US" sz="3700" dirty="0"/>
              <a:t>The file name </a:t>
            </a:r>
            <a:r>
              <a:rPr lang="uk-UA" sz="3700" dirty="0"/>
              <a:t>'</a:t>
            </a:r>
            <a:r>
              <a:rPr lang="en-US" sz="3700" dirty="0"/>
              <a:t>/</a:t>
            </a:r>
            <a:r>
              <a:rPr lang="en-US" sz="3700" dirty="0" err="1"/>
              <a:t>etc</a:t>
            </a:r>
            <a:r>
              <a:rPr lang="en-US" sz="3700" dirty="0"/>
              <a:t>/</a:t>
            </a:r>
            <a:r>
              <a:rPr lang="en-US" sz="3700" dirty="0" err="1"/>
              <a:t>php.ini.default</a:t>
            </a:r>
            <a:r>
              <a:rPr lang="uk-UA" sz="3700" dirty="0"/>
              <a:t>'</a:t>
            </a:r>
            <a:r>
              <a:rPr lang="en-US" sz="3700" dirty="0"/>
              <a:t> is deleted</a:t>
            </a:r>
            <a:r>
              <a:rPr lang="en-US" sz="3700" dirty="0" smtClean="0"/>
              <a:t>.</a:t>
            </a:r>
            <a:endParaRPr lang="en-US" sz="3700" dirty="0"/>
          </a:p>
        </p:txBody>
      </p:sp>
      <p:sp>
        <p:nvSpPr>
          <p:cNvPr id="22" name="Footer Placeholder 2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7</a:t>
            </a:fld>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1107161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z="2300" dirty="0"/>
              <a:t>Usage: 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a:t>
            </a:r>
            <a:r>
              <a:rPr lang="en-US" sz="2300" dirty="0" err="1"/>
              <a:t>json</a:t>
            </a:r>
            <a:r>
              <a:rPr lang="en-US" sz="2300" dirty="0"/>
              <a:t>-attributes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p:txBody>
      </p:sp>
      <p:sp>
        <p:nvSpPr>
          <p:cNvPr id="2" name="Title 1"/>
          <p:cNvSpPr>
            <a:spLocks noGrp="1"/>
          </p:cNvSpPr>
          <p:nvPr>
            <p:ph type="title"/>
          </p:nvPr>
        </p:nvSpPr>
        <p:spPr/>
        <p:txBody>
          <a:bodyPr/>
          <a:lstStyle/>
          <a:p>
            <a:r>
              <a:rPr lang="en-US" dirty="0" smtClean="0"/>
              <a:t>Using the –e </a:t>
            </a:r>
            <a:r>
              <a:rPr lang="en-US" dirty="0"/>
              <a:t>E</a:t>
            </a:r>
            <a:r>
              <a:rPr lang="en-US" dirty="0" smtClean="0"/>
              <a:t>xecute Option</a:t>
            </a:r>
            <a:endParaRPr lang="en-US" dirty="0"/>
          </a:p>
        </p:txBody>
      </p:sp>
      <p:sp>
        <p:nvSpPr>
          <p:cNvPr id="4" name="Text Placeholder 3"/>
          <p:cNvSpPr>
            <a:spLocks noGrp="1"/>
          </p:cNvSpPr>
          <p:nvPr>
            <p:ph type="body" sz="quarter" idx="11"/>
          </p:nvPr>
        </p:nvSpPr>
        <p:spPr/>
        <p:txBody>
          <a:bodyPr>
            <a:normAutofit/>
          </a:bodyPr>
          <a:lstStyle/>
          <a:p>
            <a:r>
              <a:rPr lang="en-US" dirty="0"/>
              <a:t>$ </a:t>
            </a:r>
            <a:r>
              <a:rPr lang="en-US" dirty="0" smtClean="0"/>
              <a:t>chef</a:t>
            </a:r>
            <a:r>
              <a:rPr lang="en-US" dirty="0"/>
              <a:t>-apply --help</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
        <p:nvSpPr>
          <p:cNvPr id="7" name="Rectangle 6"/>
          <p:cNvSpPr/>
          <p:nvPr/>
        </p:nvSpPr>
        <p:spPr bwMode="auto">
          <a:xfrm>
            <a:off x="1120569" y="231596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213951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fontScale="90000"/>
          </a:bodyPr>
          <a:lstStyle/>
          <a:p>
            <a:r>
              <a:rPr lang="en-US" dirty="0"/>
              <a:t>Group </a:t>
            </a:r>
            <a:r>
              <a:rPr lang="en-US" dirty="0" smtClean="0"/>
              <a:t>Exercise: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q"/>
            </a:pPr>
            <a:r>
              <a:rPr lang="en-US" dirty="0" smtClean="0"/>
              <a:t>Create a recipe file that defines the </a:t>
            </a:r>
            <a:r>
              <a:rPr lang="en-US" dirty="0" smtClean="0"/>
              <a:t>policy </a:t>
            </a:r>
            <a:r>
              <a:rPr lang="en-US" dirty="0" smtClean="0">
                <a:latin typeface="+mj-lt"/>
                <a:cs typeface="Courier New" panose="02070309020205020404" pitchFamily="49" charset="0"/>
              </a:rPr>
              <a:t>that creates a file with the contents of 'Hello, world!'.</a:t>
            </a:r>
            <a:endParaRPr lang="en-US" dirty="0" smtClean="0">
              <a:latin typeface="+mj-lt"/>
              <a:cs typeface="Courier New" panose="02070309020205020404" pitchFamily="49" charset="0"/>
            </a:endParaRP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68766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15709</TotalTime>
  <Words>3684</Words>
  <Application>Microsoft Macintosh PowerPoint</Application>
  <PresentationFormat>Custom</PresentationFormat>
  <Paragraphs>497</Paragraphs>
  <Slides>41</Slides>
  <Notes>41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Courier New</vt:lpstr>
      <vt:lpstr>Gill Sans</vt:lpstr>
      <vt:lpstr>ＭＳ Ｐゴシック</vt:lpstr>
      <vt:lpstr>Wingdings</vt:lpstr>
      <vt:lpstr>Arial</vt:lpstr>
      <vt:lpstr>ChefDk3.2Template</vt:lpstr>
      <vt:lpstr>Chef Resources</vt:lpstr>
      <vt:lpstr>Objectives</vt:lpstr>
      <vt:lpstr>Resources</vt:lpstr>
      <vt:lpstr>Example: powershell_script</vt:lpstr>
      <vt:lpstr>Example: service</vt:lpstr>
      <vt:lpstr>Example: file</vt:lpstr>
      <vt:lpstr>Example: file</vt:lpstr>
      <vt:lpstr>Using the –e Execute Option</vt:lpstr>
      <vt:lpstr>Group Exercise: Hello, World?</vt:lpstr>
      <vt:lpstr>GE: Create and Open a Recipe File</vt:lpstr>
      <vt:lpstr>GE: Create a Recipe File Named hello.rb</vt:lpstr>
      <vt:lpstr>GE: Apply a Recipe File</vt:lpstr>
      <vt:lpstr>GE: What Does hello.txt Say?</vt:lpstr>
      <vt:lpstr>GE: Test and Repair</vt:lpstr>
      <vt:lpstr>Test and Repair</vt:lpstr>
      <vt:lpstr>Lab: Test and Repair</vt:lpstr>
      <vt:lpstr>Test and Repair</vt:lpstr>
      <vt:lpstr>Test and Repair</vt:lpstr>
      <vt:lpstr>Resource Definition</vt:lpstr>
      <vt:lpstr>Resource Definition</vt:lpstr>
      <vt:lpstr>Resource Definition</vt:lpstr>
      <vt:lpstr>Resource Definition</vt:lpstr>
      <vt:lpstr>Resource Definition</vt:lpstr>
      <vt:lpstr>Lab: The file Resource</vt:lpstr>
      <vt:lpstr>Lab: The Updated file Resource</vt:lpstr>
      <vt:lpstr>Questions</vt:lpstr>
      <vt:lpstr>Lab: Goodbye Recipe</vt:lpstr>
      <vt:lpstr>Lab: The Updated file Resource</vt:lpstr>
      <vt:lpstr>Lab: Apply a Recipe File</vt:lpstr>
      <vt:lpstr>Lab: Test that the File was Deleted</vt:lpstr>
      <vt:lpstr>Disable Limited User Account</vt:lpstr>
      <vt:lpstr>GE: Disable the Limited User Account</vt:lpstr>
      <vt:lpstr>GE: Disable the Limited User Account</vt:lpstr>
      <vt:lpstr>GE: Apply a Recipe File</vt:lpstr>
      <vt:lpstr>Lab: Disable Consent Prompt</vt:lpstr>
      <vt:lpstr>GE: Disable the Limited User Account</vt:lpstr>
      <vt:lpstr>Lab: Apply a Recipe File</vt:lpstr>
      <vt:lpstr>Let's Talk About Resources</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1990</cp:revision>
  <cp:lastPrinted>2015-02-07T23:49:10Z</cp:lastPrinted>
  <dcterms:created xsi:type="dcterms:W3CDTF">2012-09-13T17:36:07Z</dcterms:created>
  <dcterms:modified xsi:type="dcterms:W3CDTF">2015-12-22T18:35:08Z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